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notesSlides/notesSlide17.xml" ContentType="application/vnd.openxmlformats-officedocument.presentationml.notesSlide+xml"/>
  <Override PartName="/ppt/notesSlides/notesSlide53.xml" ContentType="application/vnd.openxmlformats-officedocument.presentationml.notesSlide+xml"/>
  <Override PartName="/ppt/notesSlides/notesSlide1.xml" ContentType="application/vnd.openxmlformats-officedocument.presentationml.notesSlide+xml"/>
  <Override PartName="/ppt/notesSlides/notesSlide54.xml" ContentType="application/vnd.openxmlformats-officedocument.presentationml.notesSlide+xml"/>
  <Override PartName="/ppt/notesSlides/notesSlide2.xml" ContentType="application/vnd.openxmlformats-officedocument.presentationml.notesSlide+xml"/>
  <Override PartName="/ppt/notesSlides/notesSlide55.xml" ContentType="application/vnd.openxmlformats-officedocument.presentationml.notesSlide+xml"/>
  <Override PartName="/ppt/notesSlides/notesSlide3.xml" ContentType="application/vnd.openxmlformats-officedocument.presentationml.notesSlide+xml"/>
  <Override PartName="/ppt/notesSlides/notesSlide5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2.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_rels/notesSlide44.xml.rels" ContentType="application/vnd.openxmlformats-package.relationships+xml"/>
  <Override PartName="/ppt/notesSlides/_rels/notesSlide1.xml.rels" ContentType="application/vnd.openxmlformats-package.relationships+xml"/>
  <Override PartName="/ppt/notesSlides/_rels/notesSlide14.xml.rels" ContentType="application/vnd.openxmlformats-package.relationships+xml"/>
  <Override PartName="/ppt/notesSlides/_rels/notesSlide2.xml.rels" ContentType="application/vnd.openxmlformats-package.relationships+xml"/>
  <Override PartName="/ppt/notesSlides/_rels/notesSlide15.xml.rels" ContentType="application/vnd.openxmlformats-package.relationships+xml"/>
  <Override PartName="/ppt/notesSlides/_rels/notesSlide3.xml.rels" ContentType="application/vnd.openxmlformats-package.relationships+xml"/>
  <Override PartName="/ppt/notesSlides/_rels/notesSlide16.xml.rels" ContentType="application/vnd.openxmlformats-package.relationships+xml"/>
  <Override PartName="/ppt/notesSlides/_rels/notesSlide4.xml.rels" ContentType="application/vnd.openxmlformats-package.relationships+xml"/>
  <Override PartName="/ppt/notesSlides/_rels/notesSlide17.xml.rels" ContentType="application/vnd.openxmlformats-package.relationships+xml"/>
  <Override PartName="/ppt/notesSlides/_rels/notesSlide5.xml.rels" ContentType="application/vnd.openxmlformats-package.relationships+xml"/>
  <Override PartName="/ppt/notesSlides/_rels/notesSlide43.xml.rels" ContentType="application/vnd.openxmlformats-package.relationships+xml"/>
  <Override PartName="/ppt/notesSlides/_rels/notesSlide52.xml.rels" ContentType="application/vnd.openxmlformats-package.relationships+xml"/>
  <Override PartName="/ppt/notesSlides/_rels/notesSlide53.xml.rels" ContentType="application/vnd.openxmlformats-package.relationships+xml"/>
  <Override PartName="/ppt/notesSlides/_rels/notesSlide54.xml.rels" ContentType="application/vnd.openxmlformats-package.relationships+xml"/>
  <Override PartName="/ppt/notesSlides/_rels/notesSlide55.xml.rels" ContentType="application/vnd.openxmlformats-package.relationships+xml"/>
  <Override PartName="/ppt/notesSlides/_rels/notesSlide56.xml.rels" ContentType="application/vnd.openxmlformats-package.relationships+xml"/>
  <Override PartName="/ppt/notesSlides/_rels/notesSlide59.xml.rels" ContentType="application/vnd.openxmlformats-package.relationships+xml"/>
  <Override PartName="/ppt/notesSlides/_rels/notesSlide60.xml.rels" ContentType="application/vnd.openxmlformats-package.relationships+xml"/>
  <Override PartName="/ppt/diagrams/data1.xml" ContentType="application/vnd.openxmlformats-officedocument.drawingml.diagramData+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media/image1.png" ContentType="image/png"/>
  <Override PartName="/ppt/media/image2.jpeg" ContentType="image/jpeg"/>
  <Override PartName="/ppt/media/image3.jpeg" ContentType="image/jpeg"/>
  <Override PartName="/ppt/media/image4.jpeg" ContentType="image/jpeg"/>
  <Override PartName="/ppt/media/image7.png" ContentType="image/png"/>
  <Override PartName="/ppt/media/image5.jpeg" ContentType="image/jpeg"/>
  <Override PartName="/ppt/media/image8.jpeg" ContentType="image/jpeg"/>
  <Override PartName="/ppt/media/image6.png" ContentType="image/pn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png" ContentType="image/png"/>
  <Override PartName="/ppt/media/image15.png" ContentType="image/pn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slide" Target="slides/slide44.xml"/><Relationship Id="rId54" Type="http://schemas.openxmlformats.org/officeDocument/2006/relationships/slide" Target="slides/slide45.xml"/><Relationship Id="rId55" Type="http://schemas.openxmlformats.org/officeDocument/2006/relationships/slide" Target="slides/slide46.xml"/><Relationship Id="rId56" Type="http://schemas.openxmlformats.org/officeDocument/2006/relationships/slide" Target="slides/slide47.xml"/><Relationship Id="rId57" Type="http://schemas.openxmlformats.org/officeDocument/2006/relationships/slide" Target="slides/slide48.xml"/><Relationship Id="rId58" Type="http://schemas.openxmlformats.org/officeDocument/2006/relationships/slide" Target="slides/slide49.xml"/><Relationship Id="rId59" Type="http://schemas.openxmlformats.org/officeDocument/2006/relationships/slide" Target="slides/slide50.xml"/><Relationship Id="rId60" Type="http://schemas.openxmlformats.org/officeDocument/2006/relationships/slide" Target="slides/slide51.xml"/><Relationship Id="rId61" Type="http://schemas.openxmlformats.org/officeDocument/2006/relationships/slide" Target="slides/slide52.xml"/><Relationship Id="rId62" Type="http://schemas.openxmlformats.org/officeDocument/2006/relationships/slide" Target="slides/slide53.xml"/><Relationship Id="rId63" Type="http://schemas.openxmlformats.org/officeDocument/2006/relationships/slide" Target="slides/slide54.xml"/><Relationship Id="rId64" Type="http://schemas.openxmlformats.org/officeDocument/2006/relationships/slide" Target="slides/slide55.xml"/><Relationship Id="rId65" Type="http://schemas.openxmlformats.org/officeDocument/2006/relationships/slide" Target="slides/slide56.xml"/><Relationship Id="rId66" Type="http://schemas.openxmlformats.org/officeDocument/2006/relationships/slide" Target="slides/slide57.xml"/><Relationship Id="rId67" Type="http://schemas.openxmlformats.org/officeDocument/2006/relationships/slide" Target="slides/slide58.xml"/><Relationship Id="rId68" Type="http://schemas.openxmlformats.org/officeDocument/2006/relationships/slide" Target="slides/slide59.xml"/><Relationship Id="rId69" Type="http://schemas.openxmlformats.org/officeDocument/2006/relationships/slide" Target="slides/slide60.xml"/>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5C7790-F0BD-4B02-9C4D-DBACC669101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132F090-8826-47D8-B1C8-1A136E006EC2}">
      <dgm:prSet/>
      <dgm:spPr/>
      <dgm:t>
        <a:bodyPr/>
        <a:lstStyle/>
        <a:p>
          <a:r>
            <a:rPr lang="fr-FR" b="0" i="0"/>
            <a:t>Vous pouvez utiliser AAC pour payer tous les frais sur notre plateforme, y compris, mais sans s’y limiter: </a:t>
          </a:r>
          <a:endParaRPr lang="en-US"/>
        </a:p>
      </dgm:t>
    </dgm:pt>
    <dgm:pt modelId="{7D00B941-BB4B-4DF2-B092-C3F02E40B712}" type="parTrans" cxnId="{13A04259-BDFB-4C49-8419-9831D9297222}">
      <dgm:prSet/>
      <dgm:spPr/>
      <dgm:t>
        <a:bodyPr/>
        <a:lstStyle/>
        <a:p>
          <a:endParaRPr lang="en-US"/>
        </a:p>
      </dgm:t>
    </dgm:pt>
    <dgm:pt modelId="{9879549E-4539-40CE-96E5-3B64789C205C}" type="sibTrans" cxnId="{13A04259-BDFB-4C49-8419-9831D9297222}">
      <dgm:prSet/>
      <dgm:spPr/>
      <dgm:t>
        <a:bodyPr/>
        <a:lstStyle/>
        <a:p>
          <a:endParaRPr lang="en-US"/>
        </a:p>
      </dgm:t>
    </dgm:pt>
    <dgm:pt modelId="{DBEB6836-9C46-4652-BC6B-CA8F3342491C}">
      <dgm:prSet/>
      <dgm:spPr/>
      <dgm:t>
        <a:bodyPr/>
        <a:lstStyle/>
        <a:p>
          <a:r>
            <a:rPr lang="fr-FR" b="0" i="0"/>
            <a:t>● Frais d’échange </a:t>
          </a:r>
          <a:endParaRPr lang="en-US"/>
        </a:p>
      </dgm:t>
    </dgm:pt>
    <dgm:pt modelId="{8481FA23-0A5F-4B30-B9B3-767E8A72AB90}" type="parTrans" cxnId="{7F4D0757-B563-4B7B-8A19-9837E0AF523E}">
      <dgm:prSet/>
      <dgm:spPr/>
      <dgm:t>
        <a:bodyPr/>
        <a:lstStyle/>
        <a:p>
          <a:endParaRPr lang="en-US"/>
        </a:p>
      </dgm:t>
    </dgm:pt>
    <dgm:pt modelId="{ECF667DB-07E5-4AF7-BBEE-8A3633DF1DBC}" type="sibTrans" cxnId="{7F4D0757-B563-4B7B-8A19-9837E0AF523E}">
      <dgm:prSet/>
      <dgm:spPr/>
      <dgm:t>
        <a:bodyPr/>
        <a:lstStyle/>
        <a:p>
          <a:endParaRPr lang="en-US"/>
        </a:p>
      </dgm:t>
    </dgm:pt>
    <dgm:pt modelId="{3CA772EF-AC07-44FF-848B-A086C96DBFA4}">
      <dgm:prSet/>
      <dgm:spPr/>
      <dgm:t>
        <a:bodyPr/>
        <a:lstStyle/>
        <a:p>
          <a:r>
            <a:rPr lang="fr-FR" b="0" i="0"/>
            <a:t>● Frais de retrait </a:t>
          </a:r>
          <a:endParaRPr lang="en-US"/>
        </a:p>
      </dgm:t>
    </dgm:pt>
    <dgm:pt modelId="{E5F62690-99B4-4BFE-A751-C6F6FF6F8F52}" type="parTrans" cxnId="{AF41A276-14FE-473C-9E0A-39E13E61EA4D}">
      <dgm:prSet/>
      <dgm:spPr/>
      <dgm:t>
        <a:bodyPr/>
        <a:lstStyle/>
        <a:p>
          <a:endParaRPr lang="en-US"/>
        </a:p>
      </dgm:t>
    </dgm:pt>
    <dgm:pt modelId="{7C5021B8-3C70-45AE-A95C-A5B7215B64F9}" type="sibTrans" cxnId="{AF41A276-14FE-473C-9E0A-39E13E61EA4D}">
      <dgm:prSet/>
      <dgm:spPr/>
      <dgm:t>
        <a:bodyPr/>
        <a:lstStyle/>
        <a:p>
          <a:endParaRPr lang="en-US"/>
        </a:p>
      </dgm:t>
    </dgm:pt>
    <dgm:pt modelId="{D2BCDD51-A728-4BC1-B5F5-6F183B206D19}">
      <dgm:prSet/>
      <dgm:spPr/>
      <dgm:t>
        <a:bodyPr/>
        <a:lstStyle/>
        <a:p>
          <a:r>
            <a:rPr lang="fr-FR" b="0" i="0"/>
            <a:t>● Frais d’inscription </a:t>
          </a:r>
          <a:endParaRPr lang="en-US"/>
        </a:p>
      </dgm:t>
    </dgm:pt>
    <dgm:pt modelId="{15B4AEB3-93E6-4D71-B57B-E1B5C92891A3}" type="parTrans" cxnId="{A41799F5-E217-43C6-8DD0-9E9EDD6E48CA}">
      <dgm:prSet/>
      <dgm:spPr/>
      <dgm:t>
        <a:bodyPr/>
        <a:lstStyle/>
        <a:p>
          <a:endParaRPr lang="en-US"/>
        </a:p>
      </dgm:t>
    </dgm:pt>
    <dgm:pt modelId="{A0336079-AB46-4A03-99E8-FEE9F87435A6}" type="sibTrans" cxnId="{A41799F5-E217-43C6-8DD0-9E9EDD6E48CA}">
      <dgm:prSet/>
      <dgm:spPr/>
      <dgm:t>
        <a:bodyPr/>
        <a:lstStyle/>
        <a:p>
          <a:endParaRPr lang="en-US"/>
        </a:p>
      </dgm:t>
    </dgm:pt>
    <dgm:pt modelId="{2BC433FD-1E0D-46EF-9115-7925B30F885A}">
      <dgm:prSet/>
      <dgm:spPr/>
      <dgm:t>
        <a:bodyPr/>
        <a:lstStyle/>
        <a:p>
          <a:r>
            <a:rPr lang="fr-FR" b="0" i="0"/>
            <a:t>● Tout autre frais </a:t>
          </a:r>
          <a:endParaRPr lang="en-US"/>
        </a:p>
      </dgm:t>
    </dgm:pt>
    <dgm:pt modelId="{D5F0C461-8F89-4E6C-B2DE-845A6D341A69}" type="parTrans" cxnId="{F592A32A-2245-4B8C-BAAD-081EEB8AD495}">
      <dgm:prSet/>
      <dgm:spPr/>
      <dgm:t>
        <a:bodyPr/>
        <a:lstStyle/>
        <a:p>
          <a:endParaRPr lang="en-US"/>
        </a:p>
      </dgm:t>
    </dgm:pt>
    <dgm:pt modelId="{FF136EA6-3635-4638-8647-9B00B56277C8}" type="sibTrans" cxnId="{F592A32A-2245-4B8C-BAAD-081EEB8AD495}">
      <dgm:prSet/>
      <dgm:spPr/>
      <dgm:t>
        <a:bodyPr/>
        <a:lstStyle/>
        <a:p>
          <a:endParaRPr lang="en-US"/>
        </a:p>
      </dgm:t>
    </dgm:pt>
    <dgm:pt modelId="{6E2F5858-8977-4FB2-AF99-22CC25090717}">
      <dgm:prSet/>
      <dgm:spPr/>
      <dgm:t>
        <a:bodyPr/>
        <a:lstStyle/>
        <a:p>
          <a:r>
            <a:rPr lang="fr-FR" b="0" i="0"/>
            <a:t>Lorsque vous utilisez AAC pour payer des frais, vous recevrez un rabais important:</a:t>
          </a:r>
          <a:endParaRPr lang="en-US"/>
        </a:p>
      </dgm:t>
    </dgm:pt>
    <dgm:pt modelId="{3DD650CF-5D73-4078-85AE-99D929D00C0A}" type="parTrans" cxnId="{4A7B2963-5E08-4299-AE06-F533F2ED3945}">
      <dgm:prSet/>
      <dgm:spPr/>
      <dgm:t>
        <a:bodyPr/>
        <a:lstStyle/>
        <a:p>
          <a:endParaRPr lang="en-US"/>
        </a:p>
      </dgm:t>
    </dgm:pt>
    <dgm:pt modelId="{8775F52C-3C55-4684-9A43-9B56B80405CC}" type="sibTrans" cxnId="{4A7B2963-5E08-4299-AE06-F533F2ED3945}">
      <dgm:prSet/>
      <dgm:spPr/>
      <dgm:t>
        <a:bodyPr/>
        <a:lstStyle/>
        <a:p>
          <a:endParaRPr lang="en-US"/>
        </a:p>
      </dgm:t>
    </dgm:pt>
    <dgm:pt modelId="{7E4BAD44-6FC9-4D27-82ED-1540C701FDCA}" type="pres">
      <dgm:prSet presAssocID="{D85C7790-F0BD-4B02-9C4D-DBACC6691018}" presName="linear" presStyleCnt="0">
        <dgm:presLayoutVars>
          <dgm:animLvl val="lvl"/>
          <dgm:resizeHandles val="exact"/>
        </dgm:presLayoutVars>
      </dgm:prSet>
      <dgm:spPr/>
    </dgm:pt>
    <dgm:pt modelId="{EB88DBBB-9A53-4B7B-A3DE-F7FD4299BC39}" type="pres">
      <dgm:prSet presAssocID="{3132F090-8826-47D8-B1C8-1A136E006EC2}" presName="parentText" presStyleLbl="node1" presStyleIdx="0" presStyleCnt="6">
        <dgm:presLayoutVars>
          <dgm:chMax val="0"/>
          <dgm:bulletEnabled val="1"/>
        </dgm:presLayoutVars>
      </dgm:prSet>
      <dgm:spPr/>
    </dgm:pt>
    <dgm:pt modelId="{C13DF49D-B0AE-45E8-9538-8AC2FBF85419}" type="pres">
      <dgm:prSet presAssocID="{9879549E-4539-40CE-96E5-3B64789C205C}" presName="spacer" presStyleCnt="0"/>
      <dgm:spPr/>
    </dgm:pt>
    <dgm:pt modelId="{59521172-F98F-4678-A21E-61474CC4D94E}" type="pres">
      <dgm:prSet presAssocID="{DBEB6836-9C46-4652-BC6B-CA8F3342491C}" presName="parentText" presStyleLbl="node1" presStyleIdx="1" presStyleCnt="6">
        <dgm:presLayoutVars>
          <dgm:chMax val="0"/>
          <dgm:bulletEnabled val="1"/>
        </dgm:presLayoutVars>
      </dgm:prSet>
      <dgm:spPr/>
    </dgm:pt>
    <dgm:pt modelId="{B6BB3288-556C-404E-BD3B-BAC77A6152FA}" type="pres">
      <dgm:prSet presAssocID="{ECF667DB-07E5-4AF7-BBEE-8A3633DF1DBC}" presName="spacer" presStyleCnt="0"/>
      <dgm:spPr/>
    </dgm:pt>
    <dgm:pt modelId="{A3BC9A1C-5E6D-486A-A82F-1EA008029599}" type="pres">
      <dgm:prSet presAssocID="{3CA772EF-AC07-44FF-848B-A086C96DBFA4}" presName="parentText" presStyleLbl="node1" presStyleIdx="2" presStyleCnt="6">
        <dgm:presLayoutVars>
          <dgm:chMax val="0"/>
          <dgm:bulletEnabled val="1"/>
        </dgm:presLayoutVars>
      </dgm:prSet>
      <dgm:spPr/>
    </dgm:pt>
    <dgm:pt modelId="{4F4C968F-D3A5-48B0-8270-81CFE2CF9DBF}" type="pres">
      <dgm:prSet presAssocID="{7C5021B8-3C70-45AE-A95C-A5B7215B64F9}" presName="spacer" presStyleCnt="0"/>
      <dgm:spPr/>
    </dgm:pt>
    <dgm:pt modelId="{BF60D6F0-8391-43AF-9199-403B1E18246A}" type="pres">
      <dgm:prSet presAssocID="{D2BCDD51-A728-4BC1-B5F5-6F183B206D19}" presName="parentText" presStyleLbl="node1" presStyleIdx="3" presStyleCnt="6">
        <dgm:presLayoutVars>
          <dgm:chMax val="0"/>
          <dgm:bulletEnabled val="1"/>
        </dgm:presLayoutVars>
      </dgm:prSet>
      <dgm:spPr/>
    </dgm:pt>
    <dgm:pt modelId="{217C0AC3-38A2-4E94-B1C5-C92FF33ABD5E}" type="pres">
      <dgm:prSet presAssocID="{A0336079-AB46-4A03-99E8-FEE9F87435A6}" presName="spacer" presStyleCnt="0"/>
      <dgm:spPr/>
    </dgm:pt>
    <dgm:pt modelId="{A7949FB6-BDBF-4856-859D-04D68F6F53E6}" type="pres">
      <dgm:prSet presAssocID="{2BC433FD-1E0D-46EF-9115-7925B30F885A}" presName="parentText" presStyleLbl="node1" presStyleIdx="4" presStyleCnt="6">
        <dgm:presLayoutVars>
          <dgm:chMax val="0"/>
          <dgm:bulletEnabled val="1"/>
        </dgm:presLayoutVars>
      </dgm:prSet>
      <dgm:spPr/>
    </dgm:pt>
    <dgm:pt modelId="{6DB0BF80-36CC-469C-A798-46158140F3B4}" type="pres">
      <dgm:prSet presAssocID="{FF136EA6-3635-4638-8647-9B00B56277C8}" presName="spacer" presStyleCnt="0"/>
      <dgm:spPr/>
    </dgm:pt>
    <dgm:pt modelId="{C80CD753-6461-456F-944E-C073E7A73017}" type="pres">
      <dgm:prSet presAssocID="{6E2F5858-8977-4FB2-AF99-22CC25090717}" presName="parentText" presStyleLbl="node1" presStyleIdx="5" presStyleCnt="6">
        <dgm:presLayoutVars>
          <dgm:chMax val="0"/>
          <dgm:bulletEnabled val="1"/>
        </dgm:presLayoutVars>
      </dgm:prSet>
      <dgm:spPr/>
    </dgm:pt>
  </dgm:ptLst>
  <dgm:cxnLst>
    <dgm:cxn modelId="{1587F41D-6AF5-4704-970C-4FCBCF31E662}" type="presOf" srcId="{3CA772EF-AC07-44FF-848B-A086C96DBFA4}" destId="{A3BC9A1C-5E6D-486A-A82F-1EA008029599}" srcOrd="0" destOrd="0" presId="urn:microsoft.com/office/officeart/2005/8/layout/vList2"/>
    <dgm:cxn modelId="{F592A32A-2245-4B8C-BAAD-081EEB8AD495}" srcId="{D85C7790-F0BD-4B02-9C4D-DBACC6691018}" destId="{2BC433FD-1E0D-46EF-9115-7925B30F885A}" srcOrd="4" destOrd="0" parTransId="{D5F0C461-8F89-4E6C-B2DE-845A6D341A69}" sibTransId="{FF136EA6-3635-4638-8647-9B00B56277C8}"/>
    <dgm:cxn modelId="{2AE7163A-A7C6-4FC6-9F4A-E6DF51132882}" type="presOf" srcId="{D2BCDD51-A728-4BC1-B5F5-6F183B206D19}" destId="{BF60D6F0-8391-43AF-9199-403B1E18246A}" srcOrd="0" destOrd="0" presId="urn:microsoft.com/office/officeart/2005/8/layout/vList2"/>
    <dgm:cxn modelId="{BFB98062-AEEC-4ED5-8270-725657AB5804}" type="presOf" srcId="{D85C7790-F0BD-4B02-9C4D-DBACC6691018}" destId="{7E4BAD44-6FC9-4D27-82ED-1540C701FDCA}" srcOrd="0" destOrd="0" presId="urn:microsoft.com/office/officeart/2005/8/layout/vList2"/>
    <dgm:cxn modelId="{4A7B2963-5E08-4299-AE06-F533F2ED3945}" srcId="{D85C7790-F0BD-4B02-9C4D-DBACC6691018}" destId="{6E2F5858-8977-4FB2-AF99-22CC25090717}" srcOrd="5" destOrd="0" parTransId="{3DD650CF-5D73-4078-85AE-99D929D00C0A}" sibTransId="{8775F52C-3C55-4684-9A43-9B56B80405CC}"/>
    <dgm:cxn modelId="{EC323052-1F23-4462-B361-E9C18667979F}" type="presOf" srcId="{DBEB6836-9C46-4652-BC6B-CA8F3342491C}" destId="{59521172-F98F-4678-A21E-61474CC4D94E}" srcOrd="0" destOrd="0" presId="urn:microsoft.com/office/officeart/2005/8/layout/vList2"/>
    <dgm:cxn modelId="{AF41A276-14FE-473C-9E0A-39E13E61EA4D}" srcId="{D85C7790-F0BD-4B02-9C4D-DBACC6691018}" destId="{3CA772EF-AC07-44FF-848B-A086C96DBFA4}" srcOrd="2" destOrd="0" parTransId="{E5F62690-99B4-4BFE-A751-C6F6FF6F8F52}" sibTransId="{7C5021B8-3C70-45AE-A95C-A5B7215B64F9}"/>
    <dgm:cxn modelId="{7F4D0757-B563-4B7B-8A19-9837E0AF523E}" srcId="{D85C7790-F0BD-4B02-9C4D-DBACC6691018}" destId="{DBEB6836-9C46-4652-BC6B-CA8F3342491C}" srcOrd="1" destOrd="0" parTransId="{8481FA23-0A5F-4B30-B9B3-767E8A72AB90}" sibTransId="{ECF667DB-07E5-4AF7-BBEE-8A3633DF1DBC}"/>
    <dgm:cxn modelId="{13A04259-BDFB-4C49-8419-9831D9297222}" srcId="{D85C7790-F0BD-4B02-9C4D-DBACC6691018}" destId="{3132F090-8826-47D8-B1C8-1A136E006EC2}" srcOrd="0" destOrd="0" parTransId="{7D00B941-BB4B-4DF2-B092-C3F02E40B712}" sibTransId="{9879549E-4539-40CE-96E5-3B64789C205C}"/>
    <dgm:cxn modelId="{DCABEBC6-EF8C-4C03-9320-807ED5797A23}" type="presOf" srcId="{2BC433FD-1E0D-46EF-9115-7925B30F885A}" destId="{A7949FB6-BDBF-4856-859D-04D68F6F53E6}" srcOrd="0" destOrd="0" presId="urn:microsoft.com/office/officeart/2005/8/layout/vList2"/>
    <dgm:cxn modelId="{1BB64EC8-6EBD-48EF-A697-B0A418FEE835}" type="presOf" srcId="{6E2F5858-8977-4FB2-AF99-22CC25090717}" destId="{C80CD753-6461-456F-944E-C073E7A73017}" srcOrd="0" destOrd="0" presId="urn:microsoft.com/office/officeart/2005/8/layout/vList2"/>
    <dgm:cxn modelId="{EDEC62E1-AED0-468D-847D-BB5737FF1DC7}" type="presOf" srcId="{3132F090-8826-47D8-B1C8-1A136E006EC2}" destId="{EB88DBBB-9A53-4B7B-A3DE-F7FD4299BC39}" srcOrd="0" destOrd="0" presId="urn:microsoft.com/office/officeart/2005/8/layout/vList2"/>
    <dgm:cxn modelId="{A41799F5-E217-43C6-8DD0-9E9EDD6E48CA}" srcId="{D85C7790-F0BD-4B02-9C4D-DBACC6691018}" destId="{D2BCDD51-A728-4BC1-B5F5-6F183B206D19}" srcOrd="3" destOrd="0" parTransId="{15B4AEB3-93E6-4D71-B57B-E1B5C92891A3}" sibTransId="{A0336079-AB46-4A03-99E8-FEE9F87435A6}"/>
    <dgm:cxn modelId="{6CFA98AA-391B-42FD-8DBB-1E90DF6AFE70}" type="presParOf" srcId="{7E4BAD44-6FC9-4D27-82ED-1540C701FDCA}" destId="{EB88DBBB-9A53-4B7B-A3DE-F7FD4299BC39}" srcOrd="0" destOrd="0" presId="urn:microsoft.com/office/officeart/2005/8/layout/vList2"/>
    <dgm:cxn modelId="{B9C60CD0-D8B5-4F84-8F2A-A40CCAB1AD55}" type="presParOf" srcId="{7E4BAD44-6FC9-4D27-82ED-1540C701FDCA}" destId="{C13DF49D-B0AE-45E8-9538-8AC2FBF85419}" srcOrd="1" destOrd="0" presId="urn:microsoft.com/office/officeart/2005/8/layout/vList2"/>
    <dgm:cxn modelId="{5D51E2FD-2DE0-4907-ACCC-093A173FA343}" type="presParOf" srcId="{7E4BAD44-6FC9-4D27-82ED-1540C701FDCA}" destId="{59521172-F98F-4678-A21E-61474CC4D94E}" srcOrd="2" destOrd="0" presId="urn:microsoft.com/office/officeart/2005/8/layout/vList2"/>
    <dgm:cxn modelId="{1A244300-2833-45EB-9803-EF0C0D06692E}" type="presParOf" srcId="{7E4BAD44-6FC9-4D27-82ED-1540C701FDCA}" destId="{B6BB3288-556C-404E-BD3B-BAC77A6152FA}" srcOrd="3" destOrd="0" presId="urn:microsoft.com/office/officeart/2005/8/layout/vList2"/>
    <dgm:cxn modelId="{5F99A65C-A88B-4CD4-9D4F-3EC9FF5B2303}" type="presParOf" srcId="{7E4BAD44-6FC9-4D27-82ED-1540C701FDCA}" destId="{A3BC9A1C-5E6D-486A-A82F-1EA008029599}" srcOrd="4" destOrd="0" presId="urn:microsoft.com/office/officeart/2005/8/layout/vList2"/>
    <dgm:cxn modelId="{28E178EA-9A91-4230-8FE7-B4549EC730C3}" type="presParOf" srcId="{7E4BAD44-6FC9-4D27-82ED-1540C701FDCA}" destId="{4F4C968F-D3A5-48B0-8270-81CFE2CF9DBF}" srcOrd="5" destOrd="0" presId="urn:microsoft.com/office/officeart/2005/8/layout/vList2"/>
    <dgm:cxn modelId="{2C920FB8-EC40-41F9-89C9-38316150F8F3}" type="presParOf" srcId="{7E4BAD44-6FC9-4D27-82ED-1540C701FDCA}" destId="{BF60D6F0-8391-43AF-9199-403B1E18246A}" srcOrd="6" destOrd="0" presId="urn:microsoft.com/office/officeart/2005/8/layout/vList2"/>
    <dgm:cxn modelId="{A3F37317-8BDB-4FCB-8E29-9142C7D75B9A}" type="presParOf" srcId="{7E4BAD44-6FC9-4D27-82ED-1540C701FDCA}" destId="{217C0AC3-38A2-4E94-B1C5-C92FF33ABD5E}" srcOrd="7" destOrd="0" presId="urn:microsoft.com/office/officeart/2005/8/layout/vList2"/>
    <dgm:cxn modelId="{18EB424F-F164-465A-8CAA-41DF5073B871}" type="presParOf" srcId="{7E4BAD44-6FC9-4D27-82ED-1540C701FDCA}" destId="{A7949FB6-BDBF-4856-859D-04D68F6F53E6}" srcOrd="8" destOrd="0" presId="urn:microsoft.com/office/officeart/2005/8/layout/vList2"/>
    <dgm:cxn modelId="{A09F1377-3790-4101-AE04-F864035A05EC}" type="presParOf" srcId="{7E4BAD44-6FC9-4D27-82ED-1540C701FDCA}" destId="{6DB0BF80-36CC-469C-A798-46158140F3B4}" srcOrd="9" destOrd="0" presId="urn:microsoft.com/office/officeart/2005/8/layout/vList2"/>
    <dgm:cxn modelId="{EADA2196-FE7F-404D-9985-1915231E76BB}" type="presParOf" srcId="{7E4BAD44-6FC9-4D27-82ED-1540C701FDCA}" destId="{C80CD753-6461-456F-944E-C073E7A73017}" srcOrd="10"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DBBB-9A53-4B7B-A3DE-F7FD4299BC39}">
      <dsp:nvSpPr>
        <dsp:cNvPr id="0" name=""/>
        <dsp:cNvSpPr/>
      </dsp:nvSpPr>
      <dsp:spPr>
        <a:xfrm>
          <a:off x="0" y="123824"/>
          <a:ext cx="6253721" cy="755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Vous pouvez utiliser AAC pour payer tous les frais sur notre plateforme, y compris, mais sans s’y limiter: </a:t>
          </a:r>
          <a:endParaRPr lang="en-US" sz="1900" kern="1200"/>
        </a:p>
      </dsp:txBody>
      <dsp:txXfrm>
        <a:off x="36896" y="160720"/>
        <a:ext cx="6179929" cy="682028"/>
      </dsp:txXfrm>
    </dsp:sp>
    <dsp:sp modelId="{59521172-F98F-4678-A21E-61474CC4D94E}">
      <dsp:nvSpPr>
        <dsp:cNvPr id="0" name=""/>
        <dsp:cNvSpPr/>
      </dsp:nvSpPr>
      <dsp:spPr>
        <a:xfrm>
          <a:off x="0" y="934365"/>
          <a:ext cx="6253721" cy="75582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 Frais d’échange </a:t>
          </a:r>
          <a:endParaRPr lang="en-US" sz="1900" kern="1200"/>
        </a:p>
      </dsp:txBody>
      <dsp:txXfrm>
        <a:off x="36896" y="971261"/>
        <a:ext cx="6179929" cy="682028"/>
      </dsp:txXfrm>
    </dsp:sp>
    <dsp:sp modelId="{A3BC9A1C-5E6D-486A-A82F-1EA008029599}">
      <dsp:nvSpPr>
        <dsp:cNvPr id="0" name=""/>
        <dsp:cNvSpPr/>
      </dsp:nvSpPr>
      <dsp:spPr>
        <a:xfrm>
          <a:off x="0" y="1744905"/>
          <a:ext cx="6253721" cy="75582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 Frais de retrait </a:t>
          </a:r>
          <a:endParaRPr lang="en-US" sz="1900" kern="1200"/>
        </a:p>
      </dsp:txBody>
      <dsp:txXfrm>
        <a:off x="36896" y="1781801"/>
        <a:ext cx="6179929" cy="682028"/>
      </dsp:txXfrm>
    </dsp:sp>
    <dsp:sp modelId="{BF60D6F0-8391-43AF-9199-403B1E18246A}">
      <dsp:nvSpPr>
        <dsp:cNvPr id="0" name=""/>
        <dsp:cNvSpPr/>
      </dsp:nvSpPr>
      <dsp:spPr>
        <a:xfrm>
          <a:off x="0" y="2555445"/>
          <a:ext cx="6253721" cy="75582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 Frais d’inscription </a:t>
          </a:r>
          <a:endParaRPr lang="en-US" sz="1900" kern="1200"/>
        </a:p>
      </dsp:txBody>
      <dsp:txXfrm>
        <a:off x="36896" y="2592341"/>
        <a:ext cx="6179929" cy="682028"/>
      </dsp:txXfrm>
    </dsp:sp>
    <dsp:sp modelId="{A7949FB6-BDBF-4856-859D-04D68F6F53E6}">
      <dsp:nvSpPr>
        <dsp:cNvPr id="0" name=""/>
        <dsp:cNvSpPr/>
      </dsp:nvSpPr>
      <dsp:spPr>
        <a:xfrm>
          <a:off x="0" y="3365985"/>
          <a:ext cx="6253721" cy="75582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 Tout autre frais </a:t>
          </a:r>
          <a:endParaRPr lang="en-US" sz="1900" kern="1200"/>
        </a:p>
      </dsp:txBody>
      <dsp:txXfrm>
        <a:off x="36896" y="3402881"/>
        <a:ext cx="6179929" cy="682028"/>
      </dsp:txXfrm>
    </dsp:sp>
    <dsp:sp modelId="{C80CD753-6461-456F-944E-C073E7A73017}">
      <dsp:nvSpPr>
        <dsp:cNvPr id="0" name=""/>
        <dsp:cNvSpPr/>
      </dsp:nvSpPr>
      <dsp:spPr>
        <a:xfrm>
          <a:off x="0" y="4176525"/>
          <a:ext cx="6253721" cy="7558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Lorsque vous utilisez AAC pour payer des frais, vous recevrez un rabais important:</a:t>
          </a:r>
          <a:endParaRPr lang="en-US" sz="1900" kern="1200"/>
        </a:p>
      </dsp:txBody>
      <dsp:txXfrm>
        <a:off x="36896" y="4213421"/>
        <a:ext cx="6179929" cy="6820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fr-FR" sz="1800" spc="-1" strike="noStrike">
                <a:solidFill>
                  <a:srgbClr val="000000"/>
                </a:solidFill>
                <a:latin typeface="Calibri"/>
              </a:rPr>
              <a:t>Cliquez pour déplacer la diapo</a:t>
            </a:r>
            <a:endParaRPr b="0" lang="fr-FR" sz="1800" spc="-1" strike="noStrike">
              <a:solidFill>
                <a:srgbClr val="000000"/>
              </a:solidFill>
              <a:latin typeface="Calibri"/>
            </a:endParaRPr>
          </a:p>
        </p:txBody>
      </p:sp>
      <p:sp>
        <p:nvSpPr>
          <p:cNvPr id="290" name="PlaceHolder 2"/>
          <p:cNvSpPr>
            <a:spLocks noGrp="1"/>
          </p:cNvSpPr>
          <p:nvPr>
            <p:ph type="body"/>
          </p:nvPr>
        </p:nvSpPr>
        <p:spPr>
          <a:xfrm>
            <a:off x="756000" y="5078520"/>
            <a:ext cx="6047640" cy="4811040"/>
          </a:xfrm>
          <a:prstGeom prst="rect">
            <a:avLst/>
          </a:prstGeom>
        </p:spPr>
        <p:txBody>
          <a:bodyPr lIns="0" rIns="0" tIns="0" bIns="0">
            <a:noAutofit/>
          </a:bodyPr>
          <a:p>
            <a:r>
              <a:rPr b="0" lang="fr-FR" sz="2000" spc="-1" strike="noStrike">
                <a:latin typeface="Arial"/>
              </a:rPr>
              <a:t>Cliquez pour modifier le format des notes</a:t>
            </a:r>
            <a:endParaRPr b="0" lang="fr-FR" sz="2000" spc="-1" strike="noStrike">
              <a:latin typeface="Arial"/>
            </a:endParaRPr>
          </a:p>
        </p:txBody>
      </p:sp>
      <p:sp>
        <p:nvSpPr>
          <p:cNvPr id="291" name="PlaceHolder 3"/>
          <p:cNvSpPr>
            <a:spLocks noGrp="1"/>
          </p:cNvSpPr>
          <p:nvPr>
            <p:ph type="hdr"/>
          </p:nvPr>
        </p:nvSpPr>
        <p:spPr>
          <a:xfrm>
            <a:off x="0" y="0"/>
            <a:ext cx="3280680" cy="534240"/>
          </a:xfrm>
          <a:prstGeom prst="rect">
            <a:avLst/>
          </a:prstGeom>
        </p:spPr>
        <p:txBody>
          <a:bodyPr lIns="0" rIns="0" tIns="0" bIns="0">
            <a:noAutofit/>
          </a:bodyPr>
          <a:p>
            <a:r>
              <a:rPr b="0" lang="fr-FR" sz="1400" spc="-1" strike="noStrike">
                <a:latin typeface="Times New Roman"/>
              </a:rPr>
              <a:t>&lt;en-tête&gt;</a:t>
            </a:r>
            <a:endParaRPr b="0" lang="fr-FR" sz="1400" spc="-1" strike="noStrike">
              <a:latin typeface="Times New Roman"/>
            </a:endParaRPr>
          </a:p>
        </p:txBody>
      </p:sp>
      <p:sp>
        <p:nvSpPr>
          <p:cNvPr id="292" name="PlaceHolder 4"/>
          <p:cNvSpPr>
            <a:spLocks noGrp="1"/>
          </p:cNvSpPr>
          <p:nvPr>
            <p:ph type="dt"/>
          </p:nvPr>
        </p:nvSpPr>
        <p:spPr>
          <a:xfrm>
            <a:off x="4278960" y="0"/>
            <a:ext cx="3280680" cy="534240"/>
          </a:xfrm>
          <a:prstGeom prst="rect">
            <a:avLst/>
          </a:prstGeom>
        </p:spPr>
        <p:txBody>
          <a:bodyPr lIns="0" rIns="0" tIns="0" bIns="0">
            <a:noAutofit/>
          </a:bodyPr>
          <a:p>
            <a:pPr algn="r"/>
            <a:r>
              <a:rPr b="0" lang="fr-FR" sz="1400" spc="-1" strike="noStrike">
                <a:latin typeface="Times New Roman"/>
              </a:rPr>
              <a:t>&lt;date/heure&gt;</a:t>
            </a:r>
            <a:endParaRPr b="0" lang="fr-FR" sz="1400" spc="-1" strike="noStrike">
              <a:latin typeface="Times New Roman"/>
            </a:endParaRPr>
          </a:p>
        </p:txBody>
      </p:sp>
      <p:sp>
        <p:nvSpPr>
          <p:cNvPr id="293" name="PlaceHolder 5"/>
          <p:cNvSpPr>
            <a:spLocks noGrp="1"/>
          </p:cNvSpPr>
          <p:nvPr>
            <p:ph type="ftr"/>
          </p:nvPr>
        </p:nvSpPr>
        <p:spPr>
          <a:xfrm>
            <a:off x="0" y="10157400"/>
            <a:ext cx="3280680" cy="534240"/>
          </a:xfrm>
          <a:prstGeom prst="rect">
            <a:avLst/>
          </a:prstGeom>
        </p:spPr>
        <p:txBody>
          <a:bodyPr lIns="0" rIns="0" tIns="0" bIns="0" anchor="b">
            <a:noAutofit/>
          </a:bodyPr>
          <a:p>
            <a:r>
              <a:rPr b="0" lang="fr-FR" sz="1400" spc="-1" strike="noStrike">
                <a:latin typeface="Times New Roman"/>
              </a:rPr>
              <a:t>&lt;pied de page&gt;</a:t>
            </a:r>
            <a:endParaRPr b="0" lang="fr-FR" sz="1400" spc="-1" strike="noStrike">
              <a:latin typeface="Times New Roman"/>
            </a:endParaRPr>
          </a:p>
        </p:txBody>
      </p:sp>
      <p:sp>
        <p:nvSpPr>
          <p:cNvPr id="294"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0ACFFBBD-2524-4027-BF3D-350DBA622928}" type="slidenum">
              <a:rPr b="0" lang="fr-FR" sz="1400" spc="-1" strike="noStrike">
                <a:latin typeface="Times New Roman"/>
              </a:rPr>
              <a:t>&lt;numéro&gt;</a:t>
            </a:fld>
            <a:endParaRPr b="0" lang="fr-FR"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7" name="PlaceHolder 1"/>
          <p:cNvSpPr>
            <a:spLocks noGrp="1"/>
          </p:cNvSpPr>
          <p:nvPr>
            <p:ph type="sldImg"/>
          </p:nvPr>
        </p:nvSpPr>
        <p:spPr>
          <a:xfrm>
            <a:off x="685800" y="1143000"/>
            <a:ext cx="5486040" cy="3085920"/>
          </a:xfrm>
          <a:prstGeom prst="rect">
            <a:avLst/>
          </a:prstGeom>
        </p:spPr>
      </p:sp>
      <p:sp>
        <p:nvSpPr>
          <p:cNvPr id="538"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3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C26AB92C-FB2A-4380-9C6C-A5CAD729DA62}"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0" name="PlaceHolder 1"/>
          <p:cNvSpPr>
            <a:spLocks noGrp="1"/>
          </p:cNvSpPr>
          <p:nvPr>
            <p:ph type="sldImg"/>
          </p:nvPr>
        </p:nvSpPr>
        <p:spPr>
          <a:xfrm>
            <a:off x="685800" y="1143000"/>
            <a:ext cx="5486040" cy="3085920"/>
          </a:xfrm>
          <a:prstGeom prst="rect">
            <a:avLst/>
          </a:prstGeom>
        </p:spPr>
      </p:sp>
      <p:sp>
        <p:nvSpPr>
          <p:cNvPr id="541"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4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7371420-2099-424A-8734-7FDD1E441124}"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3" name="PlaceHolder 1"/>
          <p:cNvSpPr>
            <a:spLocks noGrp="1"/>
          </p:cNvSpPr>
          <p:nvPr>
            <p:ph type="sldImg"/>
          </p:nvPr>
        </p:nvSpPr>
        <p:spPr>
          <a:xfrm>
            <a:off x="685800" y="1143000"/>
            <a:ext cx="5486040" cy="3085920"/>
          </a:xfrm>
          <a:prstGeom prst="rect">
            <a:avLst/>
          </a:prstGeom>
        </p:spPr>
      </p:sp>
      <p:sp>
        <p:nvSpPr>
          <p:cNvPr id="544"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4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C983B7E-FD57-4F03-88C8-32278C3E0742}"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PlaceHolder 1"/>
          <p:cNvSpPr>
            <a:spLocks noGrp="1"/>
          </p:cNvSpPr>
          <p:nvPr>
            <p:ph type="sldImg"/>
          </p:nvPr>
        </p:nvSpPr>
        <p:spPr>
          <a:xfrm>
            <a:off x="685800" y="1143000"/>
            <a:ext cx="5486040" cy="3085920"/>
          </a:xfrm>
          <a:prstGeom prst="rect">
            <a:avLst/>
          </a:prstGeom>
        </p:spPr>
      </p:sp>
      <p:sp>
        <p:nvSpPr>
          <p:cNvPr id="547"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4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B82B754F-F9A8-4A54-A95F-AF210A2D16C6}"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PlaceHolder 1"/>
          <p:cNvSpPr>
            <a:spLocks noGrp="1"/>
          </p:cNvSpPr>
          <p:nvPr>
            <p:ph type="sldImg"/>
          </p:nvPr>
        </p:nvSpPr>
        <p:spPr>
          <a:xfrm>
            <a:off x="685800" y="1143000"/>
            <a:ext cx="5486040" cy="3085920"/>
          </a:xfrm>
          <a:prstGeom prst="rect">
            <a:avLst/>
          </a:prstGeom>
        </p:spPr>
      </p:sp>
      <p:sp>
        <p:nvSpPr>
          <p:cNvPr id="550"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5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9362691-8031-42EB-850F-F5CAC169F50C}"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2" name="PlaceHolder 1"/>
          <p:cNvSpPr>
            <a:spLocks noGrp="1"/>
          </p:cNvSpPr>
          <p:nvPr>
            <p:ph type="sldImg"/>
          </p:nvPr>
        </p:nvSpPr>
        <p:spPr>
          <a:xfrm>
            <a:off x="685800" y="1143000"/>
            <a:ext cx="5486040" cy="3085920"/>
          </a:xfrm>
          <a:prstGeom prst="rect">
            <a:avLst/>
          </a:prstGeom>
        </p:spPr>
      </p:sp>
      <p:sp>
        <p:nvSpPr>
          <p:cNvPr id="553"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5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CEC26DD3-9EE4-452A-B0F7-CDF75F7C4441}"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5" name="PlaceHolder 1"/>
          <p:cNvSpPr>
            <a:spLocks noGrp="1"/>
          </p:cNvSpPr>
          <p:nvPr>
            <p:ph type="sldImg"/>
          </p:nvPr>
        </p:nvSpPr>
        <p:spPr>
          <a:xfrm>
            <a:off x="685800" y="1143000"/>
            <a:ext cx="5486040" cy="3085920"/>
          </a:xfrm>
          <a:prstGeom prst="rect">
            <a:avLst/>
          </a:prstGeom>
        </p:spPr>
      </p:sp>
      <p:sp>
        <p:nvSpPr>
          <p:cNvPr id="556"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5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542C169-C0AA-4E3D-BEBD-165BD2BEA7A9}"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PlaceHolder 1"/>
          <p:cNvSpPr>
            <a:spLocks noGrp="1"/>
          </p:cNvSpPr>
          <p:nvPr>
            <p:ph type="sldImg"/>
          </p:nvPr>
        </p:nvSpPr>
        <p:spPr>
          <a:xfrm>
            <a:off x="685800" y="1143000"/>
            <a:ext cx="5486040" cy="3085920"/>
          </a:xfrm>
          <a:prstGeom prst="rect">
            <a:avLst/>
          </a:prstGeom>
        </p:spPr>
      </p:sp>
      <p:sp>
        <p:nvSpPr>
          <p:cNvPr id="559"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6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B8516355-85D5-411A-9703-7C12EF450A1A}"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1" name="PlaceHolder 1"/>
          <p:cNvSpPr>
            <a:spLocks noGrp="1"/>
          </p:cNvSpPr>
          <p:nvPr>
            <p:ph type="sldImg"/>
          </p:nvPr>
        </p:nvSpPr>
        <p:spPr>
          <a:xfrm>
            <a:off x="685800" y="1143000"/>
            <a:ext cx="5486040" cy="3085920"/>
          </a:xfrm>
          <a:prstGeom prst="rect">
            <a:avLst/>
          </a:prstGeom>
        </p:spPr>
      </p:sp>
      <p:sp>
        <p:nvSpPr>
          <p:cNvPr id="562"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63"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E5C0F4B-8461-4DCD-9CB9-B010D46ACF39}"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4" name="PlaceHolder 1"/>
          <p:cNvSpPr>
            <a:spLocks noGrp="1"/>
          </p:cNvSpPr>
          <p:nvPr>
            <p:ph type="sldImg"/>
          </p:nvPr>
        </p:nvSpPr>
        <p:spPr>
          <a:xfrm>
            <a:off x="685800" y="1143000"/>
            <a:ext cx="5486040" cy="3085920"/>
          </a:xfrm>
          <a:prstGeom prst="rect">
            <a:avLst/>
          </a:prstGeom>
        </p:spPr>
      </p:sp>
      <p:sp>
        <p:nvSpPr>
          <p:cNvPr id="565"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6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41477C7C-F90F-4622-89B6-A4121E2C272E}"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7" name="PlaceHolder 1"/>
          <p:cNvSpPr>
            <a:spLocks noGrp="1"/>
          </p:cNvSpPr>
          <p:nvPr>
            <p:ph type="sldImg"/>
          </p:nvPr>
        </p:nvSpPr>
        <p:spPr>
          <a:xfrm>
            <a:off x="685800" y="1143000"/>
            <a:ext cx="5486040" cy="3085920"/>
          </a:xfrm>
          <a:prstGeom prst="rect">
            <a:avLst/>
          </a:prstGeom>
        </p:spPr>
      </p:sp>
      <p:sp>
        <p:nvSpPr>
          <p:cNvPr id="568"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6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4D2F1265-2F45-4023-8039-0A666ECA1198}"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0" name="PlaceHolder 1"/>
          <p:cNvSpPr>
            <a:spLocks noGrp="1"/>
          </p:cNvSpPr>
          <p:nvPr>
            <p:ph type="sldImg"/>
          </p:nvPr>
        </p:nvSpPr>
        <p:spPr>
          <a:xfrm>
            <a:off x="685800" y="1143000"/>
            <a:ext cx="5486040" cy="3085920"/>
          </a:xfrm>
          <a:prstGeom prst="rect">
            <a:avLst/>
          </a:prstGeom>
        </p:spPr>
      </p:sp>
      <p:sp>
        <p:nvSpPr>
          <p:cNvPr id="571"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7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4DE4B0D-1BE8-4089-81D7-05D93A657BF4}"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PlaceHolder 1"/>
          <p:cNvSpPr>
            <a:spLocks noGrp="1"/>
          </p:cNvSpPr>
          <p:nvPr>
            <p:ph type="sldImg"/>
          </p:nvPr>
        </p:nvSpPr>
        <p:spPr>
          <a:xfrm>
            <a:off x="685800" y="1143000"/>
            <a:ext cx="5486040" cy="3085920"/>
          </a:xfrm>
          <a:prstGeom prst="rect">
            <a:avLst/>
          </a:prstGeom>
        </p:spPr>
      </p:sp>
      <p:sp>
        <p:nvSpPr>
          <p:cNvPr id="574"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7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DFE189D3-4A74-45CC-AC4A-9D9641DB5809}"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6" name="PlaceHolder 1"/>
          <p:cNvSpPr>
            <a:spLocks noGrp="1"/>
          </p:cNvSpPr>
          <p:nvPr>
            <p:ph type="sldImg"/>
          </p:nvPr>
        </p:nvSpPr>
        <p:spPr>
          <a:xfrm>
            <a:off x="685800" y="1143000"/>
            <a:ext cx="5486040" cy="3085920"/>
          </a:xfrm>
          <a:prstGeom prst="rect">
            <a:avLst/>
          </a:prstGeom>
        </p:spPr>
      </p:sp>
      <p:sp>
        <p:nvSpPr>
          <p:cNvPr id="577"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7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87029F4-2652-42CC-9395-6D282979F53A}"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9" name="PlaceHolder 1"/>
          <p:cNvSpPr>
            <a:spLocks noGrp="1"/>
          </p:cNvSpPr>
          <p:nvPr>
            <p:ph type="sldImg"/>
          </p:nvPr>
        </p:nvSpPr>
        <p:spPr>
          <a:xfrm>
            <a:off x="685800" y="1143000"/>
            <a:ext cx="5486040" cy="3085920"/>
          </a:xfrm>
          <a:prstGeom prst="rect">
            <a:avLst/>
          </a:prstGeom>
        </p:spPr>
      </p:sp>
      <p:sp>
        <p:nvSpPr>
          <p:cNvPr id="580"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8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9B304DB4-5FC7-4985-8004-FA5E0FB643D9}"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2" name="PlaceHolder 1"/>
          <p:cNvSpPr>
            <a:spLocks noGrp="1"/>
          </p:cNvSpPr>
          <p:nvPr>
            <p:ph type="sldImg"/>
          </p:nvPr>
        </p:nvSpPr>
        <p:spPr>
          <a:xfrm>
            <a:off x="685800" y="1143000"/>
            <a:ext cx="5486040" cy="3085920"/>
          </a:xfrm>
          <a:prstGeom prst="rect">
            <a:avLst/>
          </a:prstGeom>
        </p:spPr>
      </p:sp>
      <p:sp>
        <p:nvSpPr>
          <p:cNvPr id="583"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8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DBFD732-DD9C-4B2D-8944-7E51F5B4E586}"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PlaceHolder 1"/>
          <p:cNvSpPr>
            <a:spLocks noGrp="1"/>
          </p:cNvSpPr>
          <p:nvPr>
            <p:ph type="sldImg"/>
          </p:nvPr>
        </p:nvSpPr>
        <p:spPr>
          <a:xfrm>
            <a:off x="685800" y="1143000"/>
            <a:ext cx="5486040" cy="3085920"/>
          </a:xfrm>
          <a:prstGeom prst="rect">
            <a:avLst/>
          </a:prstGeom>
        </p:spPr>
      </p:sp>
      <p:sp>
        <p:nvSpPr>
          <p:cNvPr id="586"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8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63709E9-ACFB-49A5-B78A-C0BB4EBDB2C4}" type="slidenum">
              <a:rPr b="0" lang="fr-FR" sz="1200" spc="-1" strike="noStrike">
                <a:latin typeface="Times New Roman"/>
              </a:rPr>
              <a:t>&lt;numéro&gt;</a:t>
            </a:fld>
            <a:endParaRPr b="0" lang="fr-FR" sz="1200" spc="-1" strike="noStrike">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8" name="PlaceHolder 1"/>
          <p:cNvSpPr>
            <a:spLocks noGrp="1"/>
          </p:cNvSpPr>
          <p:nvPr>
            <p:ph type="sldImg"/>
          </p:nvPr>
        </p:nvSpPr>
        <p:spPr>
          <a:xfrm>
            <a:off x="685800" y="1143000"/>
            <a:ext cx="5486040" cy="3085920"/>
          </a:xfrm>
          <a:prstGeom prst="rect">
            <a:avLst/>
          </a:prstGeom>
        </p:spPr>
      </p:sp>
      <p:sp>
        <p:nvSpPr>
          <p:cNvPr id="589" name="PlaceHolder 2"/>
          <p:cNvSpPr>
            <a:spLocks noGrp="1"/>
          </p:cNvSpPr>
          <p:nvPr>
            <p:ph type="body"/>
          </p:nvPr>
        </p:nvSpPr>
        <p:spPr>
          <a:xfrm>
            <a:off x="685800" y="4400640"/>
            <a:ext cx="5486040" cy="3600000"/>
          </a:xfrm>
          <a:prstGeom prst="rect">
            <a:avLst/>
          </a:prstGeom>
        </p:spPr>
        <p:txBody>
          <a:bodyPr>
            <a:noAutofit/>
          </a:bodyPr>
          <a:p>
            <a:endParaRPr b="0" lang="fr-FR" sz="2000" spc="-1" strike="noStrike">
              <a:latin typeface="Arial"/>
            </a:endParaRPr>
          </a:p>
        </p:txBody>
      </p:sp>
      <p:sp>
        <p:nvSpPr>
          <p:cNvPr id="59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AE97D0B-119E-4A57-BB0C-B8D717280B7D}" type="slidenum">
              <a:rPr b="0" lang="fr-FR" sz="1200" spc="-1" strike="noStrike">
                <a:latin typeface="Times New Roman"/>
              </a:rPr>
              <a:t>&lt;numéro&gt;</a:t>
            </a:fld>
            <a:endParaRPr b="0" lang="fr-FR"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6"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8"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0"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5"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7"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9"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1"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3"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5"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7"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30"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1"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2"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3"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35"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6"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7"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8"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39"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40"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47"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49"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51"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52"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56"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57"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58"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60"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61"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62"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64"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65"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66"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68"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69"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71"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2"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3"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4"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76"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7"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8"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79"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80"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81"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89"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91"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93"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94"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98"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99"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00"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02"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03"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04"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06"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07"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08"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10"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1"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13"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4"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5"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6"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18"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19"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20"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21"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22"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23"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30"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32"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34"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35"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39"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0"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1"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43"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4"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5"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47"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8"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49"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51"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52"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54"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55"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56"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57"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59"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0"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1"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2"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3"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64"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71"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73"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75"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76"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8"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80"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81"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82"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84"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85"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86"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88"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89"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90"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92"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93"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195"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96"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97"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198"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00"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1"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2"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3"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4"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05"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1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12"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14"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16"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17"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9"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21"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22"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23"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25"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26"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27"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29"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0"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1"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33"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4"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36"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7"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8"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39"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41"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2"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3"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4"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5"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46"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54" name="PlaceHolder 2"/>
          <p:cNvSpPr>
            <a:spLocks noGrp="1"/>
          </p:cNvSpPr>
          <p:nvPr>
            <p:ph type="subTitle"/>
          </p:nvPr>
        </p:nvSpPr>
        <p:spPr>
          <a:xfrm>
            <a:off x="838080" y="1940760"/>
            <a:ext cx="5181120" cy="423576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56" name="PlaceHolder 2"/>
          <p:cNvSpPr>
            <a:spLocks noGrp="1"/>
          </p:cNvSpPr>
          <p:nvPr>
            <p:ph type="body"/>
          </p:nvPr>
        </p:nvSpPr>
        <p:spPr>
          <a:xfrm>
            <a:off x="838080" y="1940760"/>
            <a:ext cx="518112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58"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59"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6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1"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fr-FR"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63"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64" name="PlaceHolder 3"/>
          <p:cNvSpPr>
            <a:spLocks noGrp="1"/>
          </p:cNvSpPr>
          <p:nvPr>
            <p:ph type="body"/>
          </p:nvPr>
        </p:nvSpPr>
        <p:spPr>
          <a:xfrm>
            <a:off x="3493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65"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67" name="PlaceHolder 2"/>
          <p:cNvSpPr>
            <a:spLocks noGrp="1"/>
          </p:cNvSpPr>
          <p:nvPr>
            <p:ph type="body"/>
          </p:nvPr>
        </p:nvSpPr>
        <p:spPr>
          <a:xfrm>
            <a:off x="838080" y="1940760"/>
            <a:ext cx="2528280" cy="423576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68"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69" name="PlaceHolder 4"/>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71"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72"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73" name="PlaceHolder 4"/>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75" name="PlaceHolder 2"/>
          <p:cNvSpPr>
            <a:spLocks noGrp="1"/>
          </p:cNvSpPr>
          <p:nvPr>
            <p:ph type="body"/>
          </p:nvPr>
        </p:nvSpPr>
        <p:spPr>
          <a:xfrm>
            <a:off x="838080" y="194076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76" name="PlaceHolder 3"/>
          <p:cNvSpPr>
            <a:spLocks noGrp="1"/>
          </p:cNvSpPr>
          <p:nvPr>
            <p:ph type="body"/>
          </p:nvPr>
        </p:nvSpPr>
        <p:spPr>
          <a:xfrm>
            <a:off x="838080" y="4153320"/>
            <a:ext cx="518112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78" name="PlaceHolder 2"/>
          <p:cNvSpPr>
            <a:spLocks noGrp="1"/>
          </p:cNvSpPr>
          <p:nvPr>
            <p:ph type="body"/>
          </p:nvPr>
        </p:nvSpPr>
        <p:spPr>
          <a:xfrm>
            <a:off x="838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79" name="PlaceHolder 3"/>
          <p:cNvSpPr>
            <a:spLocks noGrp="1"/>
          </p:cNvSpPr>
          <p:nvPr>
            <p:ph type="body"/>
          </p:nvPr>
        </p:nvSpPr>
        <p:spPr>
          <a:xfrm>
            <a:off x="3493080" y="194076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0" name="PlaceHolder 4"/>
          <p:cNvSpPr>
            <a:spLocks noGrp="1"/>
          </p:cNvSpPr>
          <p:nvPr>
            <p:ph type="body"/>
          </p:nvPr>
        </p:nvSpPr>
        <p:spPr>
          <a:xfrm>
            <a:off x="838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1" name="PlaceHolder 5"/>
          <p:cNvSpPr>
            <a:spLocks noGrp="1"/>
          </p:cNvSpPr>
          <p:nvPr>
            <p:ph type="body"/>
          </p:nvPr>
        </p:nvSpPr>
        <p:spPr>
          <a:xfrm>
            <a:off x="3493080" y="4153320"/>
            <a:ext cx="252828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fr-FR" sz="1800" spc="-1" strike="noStrike">
              <a:solidFill>
                <a:srgbClr val="000000"/>
              </a:solidFill>
              <a:latin typeface="Calibri"/>
            </a:endParaRPr>
          </a:p>
        </p:txBody>
      </p:sp>
      <p:sp>
        <p:nvSpPr>
          <p:cNvPr id="283" name="PlaceHolder 2"/>
          <p:cNvSpPr>
            <a:spLocks noGrp="1"/>
          </p:cNvSpPr>
          <p:nvPr>
            <p:ph type="body"/>
          </p:nvPr>
        </p:nvSpPr>
        <p:spPr>
          <a:xfrm>
            <a:off x="83808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4" name="PlaceHolder 3"/>
          <p:cNvSpPr>
            <a:spLocks noGrp="1"/>
          </p:cNvSpPr>
          <p:nvPr>
            <p:ph type="body"/>
          </p:nvPr>
        </p:nvSpPr>
        <p:spPr>
          <a:xfrm>
            <a:off x="259020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5" name="PlaceHolder 4"/>
          <p:cNvSpPr>
            <a:spLocks noGrp="1"/>
          </p:cNvSpPr>
          <p:nvPr>
            <p:ph type="body"/>
          </p:nvPr>
        </p:nvSpPr>
        <p:spPr>
          <a:xfrm>
            <a:off x="4342320" y="194076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6" name="PlaceHolder 5"/>
          <p:cNvSpPr>
            <a:spLocks noGrp="1"/>
          </p:cNvSpPr>
          <p:nvPr>
            <p:ph type="body"/>
          </p:nvPr>
        </p:nvSpPr>
        <p:spPr>
          <a:xfrm>
            <a:off x="83808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7" name="PlaceHolder 6"/>
          <p:cNvSpPr>
            <a:spLocks noGrp="1"/>
          </p:cNvSpPr>
          <p:nvPr>
            <p:ph type="body"/>
          </p:nvPr>
        </p:nvSpPr>
        <p:spPr>
          <a:xfrm>
            <a:off x="259020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
        <p:nvSpPr>
          <p:cNvPr id="288" name="PlaceHolder 7"/>
          <p:cNvSpPr>
            <a:spLocks noGrp="1"/>
          </p:cNvSpPr>
          <p:nvPr>
            <p:ph type="body"/>
          </p:nvPr>
        </p:nvSpPr>
        <p:spPr>
          <a:xfrm>
            <a:off x="4342320" y="4153320"/>
            <a:ext cx="1668240" cy="2020320"/>
          </a:xfrm>
          <a:prstGeom prst="rect">
            <a:avLst/>
          </a:prstGeom>
        </p:spPr>
        <p:txBody>
          <a:bodyPr lIns="0" rIns="0" tIns="0" bIns="0">
            <a:normAutofit/>
          </a:bodyPr>
          <a:p>
            <a:endParaRPr b="0" lang="en-US" sz="2000" spc="-1" strike="noStrike">
              <a:solidFill>
                <a:srgbClr val="000000"/>
              </a:solidFill>
              <a:latin typeface="Avenir Next LT Pro"/>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8080" y="365760"/>
            <a:ext cx="10515240" cy="2889720"/>
          </a:xfrm>
          <a:prstGeom prst="rect">
            <a:avLst/>
          </a:prstGeom>
        </p:spPr>
        <p:txBody>
          <a:bodyPr anchor="b">
            <a:noAutofit/>
          </a:bodyPr>
          <a:p>
            <a:pPr>
              <a:lnSpc>
                <a:spcPct val="100000"/>
              </a:lnSpc>
            </a:pPr>
            <a:r>
              <a:rPr b="0" lang="fr-FR" sz="6600" spc="-1" strike="noStrike">
                <a:solidFill>
                  <a:srgbClr val="000000"/>
                </a:solidFill>
                <a:latin typeface="Aharoni"/>
              </a:rPr>
              <a:t>Click to edit Master title style</a:t>
            </a:r>
            <a:endParaRPr b="0" lang="fr-FR" sz="6600" spc="-1" strike="noStrike">
              <a:solidFill>
                <a:srgbClr val="000000"/>
              </a:solidFill>
              <a:latin typeface="Calibri"/>
            </a:endParaRPr>
          </a:p>
        </p:txBody>
      </p:sp>
      <p:sp>
        <p:nvSpPr>
          <p:cNvPr id="1" name="PlaceHolder 2"/>
          <p:cNvSpPr>
            <a:spLocks noGrp="1"/>
          </p:cNvSpPr>
          <p:nvPr>
            <p:ph type="dt"/>
          </p:nvPr>
        </p:nvSpPr>
        <p:spPr>
          <a:xfrm>
            <a:off x="838080" y="6356520"/>
            <a:ext cx="2742840" cy="364680"/>
          </a:xfrm>
          <a:prstGeom prst="rect">
            <a:avLst/>
          </a:prstGeom>
        </p:spPr>
        <p:txBody>
          <a:bodyPr anchor="ctr">
            <a:noAutofit/>
          </a:bodyPr>
          <a:p>
            <a:pPr>
              <a:lnSpc>
                <a:spcPct val="100000"/>
              </a:lnSpc>
            </a:pPr>
            <a:fld id="{D0DE52E7-4A56-46B6-B042-C7356DD31D40}"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CDBDDDD6-8C54-4194-A88B-9876CA62A403}" type="slidenum">
              <a:rPr b="0" lang="fr-FR" sz="900" spc="-1" strike="noStrike">
                <a:solidFill>
                  <a:srgbClr val="898989"/>
                </a:solidFill>
                <a:latin typeface="Avenir Next LT Pro"/>
              </a:rPr>
              <a:t>&lt;numéro&gt;</a:t>
            </a:fld>
            <a:endParaRPr b="0" lang="fr-FR" sz="900" spc="-1" strike="noStrike">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Cliquez pour éditer le format du plan de texte</a:t>
            </a:r>
            <a:endParaRPr b="0" lang="en-US" sz="2000" spc="-1" strike="noStrike">
              <a:solidFill>
                <a:srgbClr val="000000"/>
              </a:solidFill>
              <a:latin typeface="Avenir Next LT Pro"/>
            </a:endParaRPr>
          </a:p>
          <a:p>
            <a:pPr lvl="1" marL="864000" indent="-324000">
              <a:spcBef>
                <a:spcPts val="1134"/>
              </a:spcBef>
              <a:buClr>
                <a:srgbClr val="000000"/>
              </a:buClr>
              <a:buSzPct val="75000"/>
              <a:buFont typeface="Symbol" charset="2"/>
              <a:buChar char=""/>
            </a:pPr>
            <a:r>
              <a:rPr b="0" lang="en-US" sz="1600" spc="-1" strike="noStrike">
                <a:solidFill>
                  <a:srgbClr val="000000"/>
                </a:solidFill>
                <a:latin typeface="Avenir Next LT Pro"/>
              </a:rPr>
              <a:t>Second niveau de plan</a:t>
            </a:r>
            <a:endParaRPr b="0" lang="en-US" sz="1600" spc="-1" strike="noStrike">
              <a:solidFill>
                <a:srgbClr val="000000"/>
              </a:solidFill>
              <a:latin typeface="Avenir Next LT Pro"/>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venir Next LT Pro"/>
              </a:rPr>
              <a:t>Troisième niveau de plan</a:t>
            </a:r>
            <a:endParaRPr b="0" lang="en-US" sz="1400" spc="-1" strike="noStrike">
              <a:solidFill>
                <a:srgbClr val="000000"/>
              </a:solidFill>
              <a:latin typeface="Avenir Next LT Pro"/>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venir Next LT Pro"/>
              </a:rPr>
              <a:t>Quatrième niveau de plan</a:t>
            </a:r>
            <a:endParaRPr b="0" lang="en-US" sz="1400" spc="-1" strike="noStrike">
              <a:solidFill>
                <a:srgbClr val="000000"/>
              </a:solidFill>
              <a:latin typeface="Avenir Next LT Pro"/>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Cinquième niveau de plan</a:t>
            </a:r>
            <a:endParaRPr b="0" lang="en-US" sz="2000" spc="-1" strike="noStrike">
              <a:solidFill>
                <a:srgbClr val="000000"/>
              </a:solidFill>
              <a:latin typeface="Avenir Next LT Pro"/>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Sixième niveau de plan</a:t>
            </a:r>
            <a:endParaRPr b="0" lang="en-US" sz="2000" spc="-1" strike="noStrike">
              <a:solidFill>
                <a:srgbClr val="000000"/>
              </a:solidFill>
              <a:latin typeface="Avenir Next LT Pro"/>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Septième niveau de plan</a:t>
            </a:r>
            <a:endParaRPr b="0" lang="en-US" sz="2000" spc="-1" strike="noStrike">
              <a:solidFill>
                <a:srgbClr val="000000"/>
              </a:solidFill>
              <a:latin typeface="Avenir Next LT Pro"/>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p:spPr>
        <p:txBody>
          <a:bodyPr anchor="b">
            <a:noAutofit/>
          </a:bodyPr>
          <a:p>
            <a:pPr>
              <a:lnSpc>
                <a:spcPct val="100000"/>
              </a:lnSpc>
            </a:pPr>
            <a:r>
              <a:rPr b="0" lang="fr-FR" sz="5400" spc="-1" strike="noStrike">
                <a:solidFill>
                  <a:srgbClr val="000000"/>
                </a:solidFill>
                <a:latin typeface="Aharoni"/>
              </a:rPr>
              <a:t>Click to edit Master title style</a:t>
            </a:r>
            <a:endParaRPr b="0" lang="fr-FR" sz="5400" spc="-1" strike="noStrike">
              <a:solidFill>
                <a:srgbClr val="000000"/>
              </a:solidFill>
              <a:latin typeface="Calibri"/>
            </a:endParaRPr>
          </a:p>
        </p:txBody>
      </p:sp>
      <p:sp>
        <p:nvSpPr>
          <p:cNvPr id="42" name="PlaceHolder 2"/>
          <p:cNvSpPr>
            <a:spLocks noGrp="1"/>
          </p:cNvSpPr>
          <p:nvPr>
            <p:ph type="body"/>
          </p:nvPr>
        </p:nvSpPr>
        <p:spPr>
          <a:xfrm>
            <a:off x="838080" y="1940760"/>
            <a:ext cx="10515240" cy="4235760"/>
          </a:xfrm>
          <a:prstGeom prst="rect">
            <a:avLst/>
          </a:prstGeom>
        </p:spPr>
        <p:txBody>
          <a:bodyPr>
            <a:noAutofit/>
          </a:bodyPr>
          <a:p>
            <a:pPr marL="228600" indent="-228240">
              <a:lnSpc>
                <a:spcPct val="110000"/>
              </a:lnSpc>
              <a:spcBef>
                <a:spcPts val="1001"/>
              </a:spcBef>
              <a:buClr>
                <a:srgbClr val="203040"/>
              </a:buClr>
              <a:buFont typeface="Arial"/>
              <a:buChar char="•"/>
            </a:pPr>
            <a:r>
              <a:rPr b="0" lang="en-US" sz="2000" spc="-1" strike="noStrike">
                <a:solidFill>
                  <a:srgbClr val="000000"/>
                </a:solidFill>
                <a:latin typeface="Avenir Next LT Pro"/>
              </a:rPr>
              <a:t>Click to edit Master text styles</a:t>
            </a:r>
            <a:endParaRPr b="0" lang="en-US" sz="2000" spc="-1" strike="noStrike">
              <a:solidFill>
                <a:srgbClr val="000000"/>
              </a:solidFill>
              <a:latin typeface="Avenir Next LT Pro"/>
            </a:endParaRPr>
          </a:p>
          <a:p>
            <a:pPr lvl="1" marL="685800" indent="-228240">
              <a:lnSpc>
                <a:spcPct val="110000"/>
              </a:lnSpc>
              <a:spcBef>
                <a:spcPts val="499"/>
              </a:spcBef>
              <a:buClr>
                <a:srgbClr val="203040"/>
              </a:buClr>
              <a:buFont typeface="Arial"/>
              <a:buChar char="•"/>
            </a:pPr>
            <a:r>
              <a:rPr b="0" lang="en-US" sz="1800" spc="-1" strike="noStrike">
                <a:solidFill>
                  <a:srgbClr val="000000"/>
                </a:solidFill>
                <a:latin typeface="Avenir Next LT Pro"/>
              </a:rPr>
              <a:t>Second level</a:t>
            </a:r>
            <a:endParaRPr b="0" lang="en-US" sz="1800" spc="-1" strike="noStrike">
              <a:solidFill>
                <a:srgbClr val="000000"/>
              </a:solidFill>
              <a:latin typeface="Avenir Next LT Pro"/>
            </a:endParaRPr>
          </a:p>
          <a:p>
            <a:pPr lvl="2" marL="1143000" indent="-228240">
              <a:lnSpc>
                <a:spcPct val="110000"/>
              </a:lnSpc>
              <a:spcBef>
                <a:spcPts val="499"/>
              </a:spcBef>
              <a:buClr>
                <a:srgbClr val="203040"/>
              </a:buClr>
              <a:buFont typeface="Arial"/>
              <a:buChar char="•"/>
            </a:pPr>
            <a:r>
              <a:rPr b="0" lang="en-US" sz="1600" spc="-1" strike="noStrike">
                <a:solidFill>
                  <a:srgbClr val="000000"/>
                </a:solidFill>
                <a:latin typeface="Avenir Next LT Pro"/>
              </a:rPr>
              <a:t>Third level</a:t>
            </a:r>
            <a:endParaRPr b="0" lang="en-US" sz="1600" spc="-1" strike="noStrike">
              <a:solidFill>
                <a:srgbClr val="000000"/>
              </a:solidFill>
              <a:latin typeface="Avenir Next LT Pro"/>
            </a:endParaRPr>
          </a:p>
          <a:p>
            <a:pPr lvl="3" marL="16002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Fourth level</a:t>
            </a:r>
            <a:endParaRPr b="0" lang="en-US" sz="1400" spc="-1" strike="noStrike">
              <a:solidFill>
                <a:srgbClr val="000000"/>
              </a:solidFill>
              <a:latin typeface="Avenir Next LT Pro"/>
            </a:endParaRPr>
          </a:p>
          <a:p>
            <a:pPr lvl="4" marL="20574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Fifth level</a:t>
            </a:r>
            <a:endParaRPr b="0" lang="en-US" sz="1400" spc="-1" strike="noStrike">
              <a:solidFill>
                <a:srgbClr val="000000"/>
              </a:solidFill>
              <a:latin typeface="Avenir Next LT Pro"/>
            </a:endParaRPr>
          </a:p>
        </p:txBody>
      </p:sp>
      <p:sp>
        <p:nvSpPr>
          <p:cNvPr id="43"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83BCA906-3988-43EA-BBFF-BB1907D01904}"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44" name="PlaceHolder 4"/>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45"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F433B115-7CE3-40C6-823C-9E3A2256E865}" type="slidenum">
              <a:rPr b="0" lang="fr-FR" sz="900" spc="-1" strike="noStrike">
                <a:solidFill>
                  <a:srgbClr val="898989"/>
                </a:solidFill>
                <a:latin typeface="Avenir Next LT Pro"/>
              </a:rPr>
              <a:t>&lt;numéro&gt;</a:t>
            </a:fld>
            <a:endParaRPr b="0" lang="fr-F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9880" y="457200"/>
            <a:ext cx="4343040" cy="2971440"/>
          </a:xfrm>
          <a:prstGeom prst="rect">
            <a:avLst/>
          </a:prstGeom>
        </p:spPr>
        <p:txBody>
          <a:bodyPr anchor="b">
            <a:noAutofit/>
          </a:bodyPr>
          <a:p>
            <a:pPr>
              <a:lnSpc>
                <a:spcPct val="100000"/>
              </a:lnSpc>
            </a:pPr>
            <a:r>
              <a:rPr b="0" lang="fr-FR" sz="5400" spc="-1" strike="noStrike">
                <a:solidFill>
                  <a:srgbClr val="000000"/>
                </a:solidFill>
                <a:latin typeface="Aharoni"/>
              </a:rPr>
              <a:t>Click to edit Master title style</a:t>
            </a:r>
            <a:endParaRPr b="0" lang="fr-FR" sz="5400" spc="-1" strike="noStrike">
              <a:solidFill>
                <a:srgbClr val="000000"/>
              </a:solidFill>
              <a:latin typeface="Calibri"/>
            </a:endParaRPr>
          </a:p>
        </p:txBody>
      </p:sp>
      <p:sp>
        <p:nvSpPr>
          <p:cNvPr id="83" name="PlaceHolder 2"/>
          <p:cNvSpPr>
            <a:spLocks noGrp="1"/>
          </p:cNvSpPr>
          <p:nvPr>
            <p:ph type="body"/>
          </p:nvPr>
        </p:nvSpPr>
        <p:spPr>
          <a:xfrm>
            <a:off x="5554800" y="457200"/>
            <a:ext cx="5800320" cy="5403600"/>
          </a:xfrm>
          <a:prstGeom prst="rect">
            <a:avLst/>
          </a:prstGeom>
        </p:spPr>
        <p:txBody>
          <a:bodyPr>
            <a:noAutofit/>
          </a:bodyPr>
          <a:p>
            <a:pPr marL="228600" indent="-228240">
              <a:lnSpc>
                <a:spcPct val="110000"/>
              </a:lnSpc>
              <a:spcBef>
                <a:spcPts val="1001"/>
              </a:spcBef>
              <a:buClr>
                <a:srgbClr val="203040"/>
              </a:buClr>
              <a:buFont typeface="Arial"/>
              <a:buChar char="•"/>
            </a:pPr>
            <a:r>
              <a:rPr b="0" lang="en-US" sz="2400" spc="-1" strike="noStrike">
                <a:solidFill>
                  <a:srgbClr val="000000"/>
                </a:solidFill>
                <a:latin typeface="Avenir Next LT Pro"/>
              </a:rPr>
              <a:t>Click to edit Master text styles</a:t>
            </a:r>
            <a:endParaRPr b="0" lang="en-US" sz="2400" spc="-1" strike="noStrike">
              <a:solidFill>
                <a:srgbClr val="000000"/>
              </a:solidFill>
              <a:latin typeface="Avenir Next LT Pro"/>
            </a:endParaRPr>
          </a:p>
          <a:p>
            <a:pPr lvl="1" marL="685800" indent="-228240">
              <a:lnSpc>
                <a:spcPct val="110000"/>
              </a:lnSpc>
              <a:spcBef>
                <a:spcPts val="499"/>
              </a:spcBef>
              <a:buClr>
                <a:srgbClr val="203040"/>
              </a:buClr>
              <a:buFont typeface="Arial"/>
              <a:buChar char="•"/>
            </a:pPr>
            <a:r>
              <a:rPr b="0" lang="en-US" sz="2000" spc="-1" strike="noStrike">
                <a:solidFill>
                  <a:srgbClr val="000000"/>
                </a:solidFill>
                <a:latin typeface="Avenir Next LT Pro"/>
              </a:rPr>
              <a:t>Second level</a:t>
            </a:r>
            <a:endParaRPr b="0" lang="en-US" sz="2000" spc="-1" strike="noStrike">
              <a:solidFill>
                <a:srgbClr val="000000"/>
              </a:solidFill>
              <a:latin typeface="Avenir Next LT Pro"/>
            </a:endParaRPr>
          </a:p>
          <a:p>
            <a:pPr lvl="2" marL="1143000" indent="-228240">
              <a:lnSpc>
                <a:spcPct val="110000"/>
              </a:lnSpc>
              <a:spcBef>
                <a:spcPts val="499"/>
              </a:spcBef>
              <a:buClr>
                <a:srgbClr val="203040"/>
              </a:buClr>
              <a:buFont typeface="Arial"/>
              <a:buChar char="•"/>
            </a:pPr>
            <a:r>
              <a:rPr b="0" lang="en-US" sz="1800" spc="-1" strike="noStrike">
                <a:solidFill>
                  <a:srgbClr val="000000"/>
                </a:solidFill>
                <a:latin typeface="Avenir Next LT Pro"/>
              </a:rPr>
              <a:t>Third level</a:t>
            </a:r>
            <a:endParaRPr b="0" lang="en-US" sz="1800" spc="-1" strike="noStrike">
              <a:solidFill>
                <a:srgbClr val="000000"/>
              </a:solidFill>
              <a:latin typeface="Avenir Next LT Pro"/>
            </a:endParaRPr>
          </a:p>
          <a:p>
            <a:pPr lvl="3" marL="1600200" indent="-228240">
              <a:lnSpc>
                <a:spcPct val="110000"/>
              </a:lnSpc>
              <a:spcBef>
                <a:spcPts val="499"/>
              </a:spcBef>
              <a:buClr>
                <a:srgbClr val="203040"/>
              </a:buClr>
              <a:buFont typeface="Arial"/>
              <a:buChar char="•"/>
            </a:pPr>
            <a:r>
              <a:rPr b="0" lang="en-US" sz="1600" spc="-1" strike="noStrike">
                <a:solidFill>
                  <a:srgbClr val="000000"/>
                </a:solidFill>
                <a:latin typeface="Avenir Next LT Pro"/>
              </a:rPr>
              <a:t>Fourth level</a:t>
            </a:r>
            <a:endParaRPr b="0" lang="en-US" sz="1600" spc="-1" strike="noStrike">
              <a:solidFill>
                <a:srgbClr val="000000"/>
              </a:solidFill>
              <a:latin typeface="Avenir Next LT Pro"/>
            </a:endParaRPr>
          </a:p>
          <a:p>
            <a:pPr lvl="4" marL="2057400" indent="-228240">
              <a:lnSpc>
                <a:spcPct val="110000"/>
              </a:lnSpc>
              <a:spcBef>
                <a:spcPts val="499"/>
              </a:spcBef>
              <a:buClr>
                <a:srgbClr val="203040"/>
              </a:buClr>
              <a:buFont typeface="Arial"/>
              <a:buChar char="•"/>
            </a:pPr>
            <a:r>
              <a:rPr b="0" lang="en-US" sz="1600" spc="-1" strike="noStrike">
                <a:solidFill>
                  <a:srgbClr val="000000"/>
                </a:solidFill>
                <a:latin typeface="Avenir Next LT Pro"/>
              </a:rPr>
              <a:t>Fifth level</a:t>
            </a:r>
            <a:endParaRPr b="0" lang="en-US" sz="1600" spc="-1" strike="noStrike">
              <a:solidFill>
                <a:srgbClr val="000000"/>
              </a:solidFill>
              <a:latin typeface="Avenir Next LT Pro"/>
            </a:endParaRPr>
          </a:p>
        </p:txBody>
      </p:sp>
      <p:sp>
        <p:nvSpPr>
          <p:cNvPr id="84" name="PlaceHolder 3"/>
          <p:cNvSpPr>
            <a:spLocks noGrp="1"/>
          </p:cNvSpPr>
          <p:nvPr>
            <p:ph type="body"/>
          </p:nvPr>
        </p:nvSpPr>
        <p:spPr>
          <a:xfrm>
            <a:off x="839880" y="3657600"/>
            <a:ext cx="4343040" cy="2211120"/>
          </a:xfrm>
          <a:prstGeom prst="rect">
            <a:avLst/>
          </a:prstGeom>
        </p:spPr>
        <p:txBody>
          <a:bodyPr>
            <a:noAutofit/>
          </a:bodyPr>
          <a:p>
            <a:pPr>
              <a:lnSpc>
                <a:spcPct val="110000"/>
              </a:lnSpc>
              <a:spcBef>
                <a:spcPts val="1001"/>
              </a:spcBef>
            </a:pPr>
            <a:r>
              <a:rPr b="0" i="1" lang="en-US" sz="2400" spc="-1" strike="noStrike">
                <a:solidFill>
                  <a:srgbClr val="203040"/>
                </a:solidFill>
                <a:latin typeface="Avenir Next LT Pro"/>
              </a:rPr>
              <a:t>Click to edit Master text styles</a:t>
            </a:r>
            <a:endParaRPr b="0" lang="en-US" sz="2400" spc="-1" strike="noStrike">
              <a:solidFill>
                <a:srgbClr val="000000"/>
              </a:solidFill>
              <a:latin typeface="Avenir Next LT Pro"/>
            </a:endParaRPr>
          </a:p>
        </p:txBody>
      </p:sp>
      <p:sp>
        <p:nvSpPr>
          <p:cNvPr id="85" name="PlaceHolder 4"/>
          <p:cNvSpPr>
            <a:spLocks noGrp="1"/>
          </p:cNvSpPr>
          <p:nvPr>
            <p:ph type="dt"/>
          </p:nvPr>
        </p:nvSpPr>
        <p:spPr>
          <a:xfrm>
            <a:off x="838080" y="6356520"/>
            <a:ext cx="2742840" cy="364680"/>
          </a:xfrm>
          <a:prstGeom prst="rect">
            <a:avLst/>
          </a:prstGeom>
        </p:spPr>
        <p:txBody>
          <a:bodyPr anchor="ctr">
            <a:noAutofit/>
          </a:bodyPr>
          <a:p>
            <a:pPr>
              <a:lnSpc>
                <a:spcPct val="100000"/>
              </a:lnSpc>
            </a:pPr>
            <a:fld id="{C3C9A0FA-7FE1-4A31-B1B9-8C7BDAF99449}"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86" name="PlaceHolder 5"/>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87" name="PlaceHolder 6"/>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AF460E1A-0CFC-4554-88AA-610EE47B6F7C}" type="slidenum">
              <a:rPr b="0" lang="fr-FR" sz="900" spc="-1" strike="noStrike">
                <a:solidFill>
                  <a:srgbClr val="898989"/>
                </a:solidFill>
                <a:latin typeface="Avenir Next LT Pro"/>
              </a:rPr>
              <a:t>&lt;numéro&gt;</a:t>
            </a:fld>
            <a:endParaRPr b="0" lang="fr-F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4" name="PlaceHolder 1"/>
          <p:cNvSpPr>
            <a:spLocks noGrp="1"/>
          </p:cNvSpPr>
          <p:nvPr>
            <p:ph type="title"/>
          </p:nvPr>
        </p:nvSpPr>
        <p:spPr>
          <a:xfrm>
            <a:off x="831960" y="365760"/>
            <a:ext cx="10515240" cy="3827520"/>
          </a:xfrm>
          <a:prstGeom prst="rect">
            <a:avLst/>
          </a:prstGeom>
        </p:spPr>
        <p:txBody>
          <a:bodyPr anchor="b">
            <a:noAutofit/>
          </a:bodyPr>
          <a:p>
            <a:pPr>
              <a:lnSpc>
                <a:spcPct val="100000"/>
              </a:lnSpc>
            </a:pPr>
            <a:r>
              <a:rPr b="0" lang="fr-FR" sz="6000" spc="-1" strike="noStrike">
                <a:solidFill>
                  <a:srgbClr val="000000"/>
                </a:solidFill>
                <a:latin typeface="Aharoni"/>
              </a:rPr>
              <a:t>Click to edit Master title style</a:t>
            </a:r>
            <a:endParaRPr b="0" lang="fr-FR" sz="6000" spc="-1" strike="noStrike">
              <a:solidFill>
                <a:srgbClr val="000000"/>
              </a:solidFill>
              <a:latin typeface="Calibri"/>
            </a:endParaRPr>
          </a:p>
        </p:txBody>
      </p:sp>
      <p:sp>
        <p:nvSpPr>
          <p:cNvPr id="125" name="PlaceHolder 2"/>
          <p:cNvSpPr>
            <a:spLocks noGrp="1"/>
          </p:cNvSpPr>
          <p:nvPr>
            <p:ph type="body"/>
          </p:nvPr>
        </p:nvSpPr>
        <p:spPr>
          <a:xfrm>
            <a:off x="831960" y="4443840"/>
            <a:ext cx="10515240" cy="1645560"/>
          </a:xfrm>
          <a:prstGeom prst="rect">
            <a:avLst/>
          </a:prstGeom>
        </p:spPr>
        <p:txBody>
          <a:bodyPr>
            <a:noAutofit/>
          </a:bodyPr>
          <a:p>
            <a:pPr>
              <a:lnSpc>
                <a:spcPct val="110000"/>
              </a:lnSpc>
              <a:spcBef>
                <a:spcPts val="1001"/>
              </a:spcBef>
            </a:pPr>
            <a:r>
              <a:rPr b="0" lang="en-US" sz="2400" spc="-1" strike="noStrike">
                <a:solidFill>
                  <a:srgbClr val="203040"/>
                </a:solidFill>
                <a:latin typeface="Avenir Next LT Pro"/>
              </a:rPr>
              <a:t>Click to edit Master text styles</a:t>
            </a:r>
            <a:endParaRPr b="0" lang="en-US" sz="2400" spc="-1" strike="noStrike">
              <a:solidFill>
                <a:srgbClr val="000000"/>
              </a:solidFill>
              <a:latin typeface="Avenir Next LT Pro"/>
            </a:endParaRPr>
          </a:p>
        </p:txBody>
      </p:sp>
      <p:sp>
        <p:nvSpPr>
          <p:cNvPr id="126"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4AA810EF-7616-49F5-959D-F2B9CF412AE9}"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127" name="PlaceHolder 4"/>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128"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1480A1CE-C8C9-4B0C-B33C-02B133E28BB7}" type="slidenum">
              <a:rPr b="0" lang="fr-FR" sz="900" spc="-1" strike="noStrike">
                <a:solidFill>
                  <a:srgbClr val="898989"/>
                </a:solidFill>
                <a:latin typeface="Avenir Next LT Pro"/>
              </a:rPr>
              <a:t>&lt;numéro&gt;</a:t>
            </a:fld>
            <a:endParaRPr b="0" lang="fr-F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5" name="PlaceHolder 1"/>
          <p:cNvSpPr>
            <a:spLocks noGrp="1"/>
          </p:cNvSpPr>
          <p:nvPr>
            <p:ph type="dt"/>
          </p:nvPr>
        </p:nvSpPr>
        <p:spPr>
          <a:xfrm>
            <a:off x="838080" y="6356520"/>
            <a:ext cx="2742840" cy="364680"/>
          </a:xfrm>
          <a:prstGeom prst="rect">
            <a:avLst/>
          </a:prstGeom>
        </p:spPr>
        <p:txBody>
          <a:bodyPr anchor="ctr">
            <a:noAutofit/>
          </a:bodyPr>
          <a:p>
            <a:pPr>
              <a:lnSpc>
                <a:spcPct val="100000"/>
              </a:lnSpc>
            </a:pPr>
            <a:fld id="{88F364D1-9850-4A34-A2D3-2E40C4609BF1}"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166" name="PlaceHolder 2"/>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167" name="PlaceHolder 3"/>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053DFDEF-1A71-4A83-BA85-3759558853B4}" type="slidenum">
              <a:rPr b="0" lang="fr-FR" sz="900" spc="-1" strike="noStrike">
                <a:solidFill>
                  <a:srgbClr val="898989"/>
                </a:solidFill>
                <a:latin typeface="Avenir Next LT Pro"/>
              </a:rPr>
              <a:t>&lt;numéro&gt;</a:t>
            </a:fld>
            <a:endParaRPr b="0" lang="fr-FR" sz="900" spc="-1" strike="noStrike">
              <a:latin typeface="Times New Roman"/>
            </a:endParaRPr>
          </a:p>
        </p:txBody>
      </p:sp>
      <p:sp>
        <p:nvSpPr>
          <p:cNvPr id="168" name="PlaceHolder 4"/>
          <p:cNvSpPr>
            <a:spLocks noGrp="1"/>
          </p:cNvSpPr>
          <p:nvPr>
            <p:ph type="title"/>
          </p:nvPr>
        </p:nvSpPr>
        <p:spPr>
          <a:xfrm>
            <a:off x="609480" y="273600"/>
            <a:ext cx="10972440" cy="1144800"/>
          </a:xfrm>
          <a:prstGeom prst="rect">
            <a:avLst/>
          </a:prstGeom>
        </p:spPr>
        <p:txBody>
          <a:bodyPr lIns="0" rIns="0" tIns="0" bIns="0" anchor="ctr">
            <a:noAutofit/>
          </a:bodyPr>
          <a:p>
            <a:r>
              <a:rPr b="0" lang="fr-FR" sz="1800" spc="-1" strike="noStrike">
                <a:solidFill>
                  <a:srgbClr val="000000"/>
                </a:solidFill>
                <a:latin typeface="Calibri"/>
              </a:rPr>
              <a:t>Cliquez pour éditer le format du texte-titre</a:t>
            </a:r>
            <a:endParaRPr b="0" lang="fr-FR" sz="1800" spc="-1" strike="noStrike">
              <a:solidFill>
                <a:srgbClr val="000000"/>
              </a:solidFill>
              <a:latin typeface="Calibri"/>
            </a:endParaRPr>
          </a:p>
        </p:txBody>
      </p:sp>
      <p:sp>
        <p:nvSpPr>
          <p:cNvPr id="169"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Cliquez pour éditer le format du plan de texte</a:t>
            </a:r>
            <a:endParaRPr b="0" lang="en-US" sz="2000" spc="-1" strike="noStrike">
              <a:solidFill>
                <a:srgbClr val="000000"/>
              </a:solidFill>
              <a:latin typeface="Avenir Next LT Pro"/>
            </a:endParaRPr>
          </a:p>
          <a:p>
            <a:pPr lvl="1" marL="864000" indent="-324000">
              <a:spcBef>
                <a:spcPts val="1134"/>
              </a:spcBef>
              <a:buClr>
                <a:srgbClr val="000000"/>
              </a:buClr>
              <a:buSzPct val="75000"/>
              <a:buFont typeface="Symbol" charset="2"/>
              <a:buChar char=""/>
            </a:pPr>
            <a:r>
              <a:rPr b="0" lang="en-US" sz="1600" spc="-1" strike="noStrike">
                <a:solidFill>
                  <a:srgbClr val="000000"/>
                </a:solidFill>
                <a:latin typeface="Avenir Next LT Pro"/>
              </a:rPr>
              <a:t>Second niveau de plan</a:t>
            </a:r>
            <a:endParaRPr b="0" lang="en-US" sz="1600" spc="-1" strike="noStrike">
              <a:solidFill>
                <a:srgbClr val="000000"/>
              </a:solidFill>
              <a:latin typeface="Avenir Next LT Pro"/>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venir Next LT Pro"/>
              </a:rPr>
              <a:t>Troisième niveau de plan</a:t>
            </a:r>
            <a:endParaRPr b="0" lang="en-US" sz="1400" spc="-1" strike="noStrike">
              <a:solidFill>
                <a:srgbClr val="000000"/>
              </a:solidFill>
              <a:latin typeface="Avenir Next LT Pro"/>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venir Next LT Pro"/>
              </a:rPr>
              <a:t>Quatrième niveau de plan</a:t>
            </a:r>
            <a:endParaRPr b="0" lang="en-US" sz="1400" spc="-1" strike="noStrike">
              <a:solidFill>
                <a:srgbClr val="000000"/>
              </a:solidFill>
              <a:latin typeface="Avenir Next LT Pro"/>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Cinquième niveau de plan</a:t>
            </a:r>
            <a:endParaRPr b="0" lang="en-US" sz="2000" spc="-1" strike="noStrike">
              <a:solidFill>
                <a:srgbClr val="000000"/>
              </a:solidFill>
              <a:latin typeface="Avenir Next LT Pro"/>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Sixième niveau de plan</a:t>
            </a:r>
            <a:endParaRPr b="0" lang="en-US" sz="2000" spc="-1" strike="noStrike">
              <a:solidFill>
                <a:srgbClr val="000000"/>
              </a:solidFill>
              <a:latin typeface="Avenir Next LT Pro"/>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Septième niveau de plan</a:t>
            </a:r>
            <a:endParaRPr b="0" lang="en-US" sz="2000" spc="-1" strike="noStrike">
              <a:solidFill>
                <a:srgbClr val="000000"/>
              </a:solidFill>
              <a:latin typeface="Avenir Next LT Pro"/>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6" name="PlaceHolder 1"/>
          <p:cNvSpPr>
            <a:spLocks noGrp="1"/>
          </p:cNvSpPr>
          <p:nvPr>
            <p:ph type="title"/>
          </p:nvPr>
        </p:nvSpPr>
        <p:spPr>
          <a:xfrm>
            <a:off x="838080" y="365040"/>
            <a:ext cx="10515240" cy="1325160"/>
          </a:xfrm>
          <a:prstGeom prst="rect">
            <a:avLst/>
          </a:prstGeom>
        </p:spPr>
        <p:txBody>
          <a:bodyPr anchor="b">
            <a:noAutofit/>
          </a:bodyPr>
          <a:p>
            <a:pPr>
              <a:lnSpc>
                <a:spcPct val="100000"/>
              </a:lnSpc>
            </a:pPr>
            <a:r>
              <a:rPr b="0" lang="fr-FR" sz="5400" spc="-1" strike="noStrike">
                <a:solidFill>
                  <a:srgbClr val="000000"/>
                </a:solidFill>
                <a:latin typeface="Aharoni"/>
              </a:rPr>
              <a:t>Click to edit Master title style</a:t>
            </a:r>
            <a:endParaRPr b="0" lang="fr-FR" sz="5400" spc="-1" strike="noStrike">
              <a:solidFill>
                <a:srgbClr val="000000"/>
              </a:solidFill>
              <a:latin typeface="Calibri"/>
            </a:endParaRPr>
          </a:p>
        </p:txBody>
      </p:sp>
      <p:sp>
        <p:nvSpPr>
          <p:cNvPr id="207" name="PlaceHolder 2"/>
          <p:cNvSpPr>
            <a:spLocks noGrp="1"/>
          </p:cNvSpPr>
          <p:nvPr>
            <p:ph type="dt"/>
          </p:nvPr>
        </p:nvSpPr>
        <p:spPr>
          <a:xfrm>
            <a:off x="838080" y="6356520"/>
            <a:ext cx="2742840" cy="364680"/>
          </a:xfrm>
          <a:prstGeom prst="rect">
            <a:avLst/>
          </a:prstGeom>
        </p:spPr>
        <p:txBody>
          <a:bodyPr anchor="ctr">
            <a:noAutofit/>
          </a:bodyPr>
          <a:p>
            <a:pPr>
              <a:lnSpc>
                <a:spcPct val="100000"/>
              </a:lnSpc>
            </a:pPr>
            <a:fld id="{26F58BE6-0DCB-4E06-BC4D-53BD11B940AD}"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208" name="PlaceHolder 3"/>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209"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105FB4DB-69B5-4C2D-B1E8-180FBC8CE7DC}" type="slidenum">
              <a:rPr b="0" lang="fr-FR" sz="900" spc="-1" strike="noStrike">
                <a:solidFill>
                  <a:srgbClr val="898989"/>
                </a:solidFill>
                <a:latin typeface="Avenir Next LT Pro"/>
              </a:rPr>
              <a:t>&lt;numéro&gt;</a:t>
            </a:fld>
            <a:endParaRPr b="0" lang="fr-FR" sz="900" spc="-1" strike="noStrike">
              <a:latin typeface="Times New Roman"/>
            </a:endParaRPr>
          </a:p>
        </p:txBody>
      </p:sp>
      <p:sp>
        <p:nvSpPr>
          <p:cNvPr id="210"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Cliquez pour éditer le format du plan de texte</a:t>
            </a:r>
            <a:endParaRPr b="0" lang="en-US" sz="2000" spc="-1" strike="noStrike">
              <a:solidFill>
                <a:srgbClr val="000000"/>
              </a:solidFill>
              <a:latin typeface="Avenir Next LT Pro"/>
            </a:endParaRPr>
          </a:p>
          <a:p>
            <a:pPr lvl="1" marL="864000" indent="-324000">
              <a:spcBef>
                <a:spcPts val="1134"/>
              </a:spcBef>
              <a:buClr>
                <a:srgbClr val="000000"/>
              </a:buClr>
              <a:buSzPct val="75000"/>
              <a:buFont typeface="Symbol" charset="2"/>
              <a:buChar char=""/>
            </a:pPr>
            <a:r>
              <a:rPr b="0" lang="en-US" sz="1600" spc="-1" strike="noStrike">
                <a:solidFill>
                  <a:srgbClr val="000000"/>
                </a:solidFill>
                <a:latin typeface="Avenir Next LT Pro"/>
              </a:rPr>
              <a:t>Second niveau de plan</a:t>
            </a:r>
            <a:endParaRPr b="0" lang="en-US" sz="1600" spc="-1" strike="noStrike">
              <a:solidFill>
                <a:srgbClr val="000000"/>
              </a:solidFill>
              <a:latin typeface="Avenir Next LT Pro"/>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venir Next LT Pro"/>
              </a:rPr>
              <a:t>Troisième niveau de plan</a:t>
            </a:r>
            <a:endParaRPr b="0" lang="en-US" sz="1400" spc="-1" strike="noStrike">
              <a:solidFill>
                <a:srgbClr val="000000"/>
              </a:solidFill>
              <a:latin typeface="Avenir Next LT Pro"/>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venir Next LT Pro"/>
              </a:rPr>
              <a:t>Quatrième niveau de plan</a:t>
            </a:r>
            <a:endParaRPr b="0" lang="en-US" sz="1400" spc="-1" strike="noStrike">
              <a:solidFill>
                <a:srgbClr val="000000"/>
              </a:solidFill>
              <a:latin typeface="Avenir Next LT Pro"/>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Cinquième niveau de plan</a:t>
            </a:r>
            <a:endParaRPr b="0" lang="en-US" sz="2000" spc="-1" strike="noStrike">
              <a:solidFill>
                <a:srgbClr val="000000"/>
              </a:solidFill>
              <a:latin typeface="Avenir Next LT Pro"/>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Sixième niveau de plan</a:t>
            </a:r>
            <a:endParaRPr b="0" lang="en-US" sz="2000" spc="-1" strike="noStrike">
              <a:solidFill>
                <a:srgbClr val="000000"/>
              </a:solidFill>
              <a:latin typeface="Avenir Next LT Pro"/>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venir Next LT Pro"/>
              </a:rPr>
              <a:t>Septième niveau de plan</a:t>
            </a:r>
            <a:endParaRPr b="0" lang="en-US" sz="2000" spc="-1" strike="noStrike">
              <a:solidFill>
                <a:srgbClr val="000000"/>
              </a:solidFill>
              <a:latin typeface="Avenir Next LT Pro"/>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7" name="PlaceHolder 1"/>
          <p:cNvSpPr>
            <a:spLocks noGrp="1"/>
          </p:cNvSpPr>
          <p:nvPr>
            <p:ph type="title"/>
          </p:nvPr>
        </p:nvSpPr>
        <p:spPr>
          <a:xfrm>
            <a:off x="838080" y="365040"/>
            <a:ext cx="10515240" cy="1325160"/>
          </a:xfrm>
          <a:prstGeom prst="rect">
            <a:avLst/>
          </a:prstGeom>
        </p:spPr>
        <p:txBody>
          <a:bodyPr anchor="b">
            <a:noAutofit/>
          </a:bodyPr>
          <a:p>
            <a:pPr>
              <a:lnSpc>
                <a:spcPct val="100000"/>
              </a:lnSpc>
            </a:pPr>
            <a:r>
              <a:rPr b="0" lang="fr-FR" sz="5400" spc="-1" strike="noStrike">
                <a:solidFill>
                  <a:srgbClr val="000000"/>
                </a:solidFill>
                <a:latin typeface="Aharoni"/>
              </a:rPr>
              <a:t>Click to edit Master title style</a:t>
            </a:r>
            <a:endParaRPr b="0" lang="fr-FR" sz="5400" spc="-1" strike="noStrike">
              <a:solidFill>
                <a:srgbClr val="000000"/>
              </a:solidFill>
              <a:latin typeface="Calibri"/>
            </a:endParaRPr>
          </a:p>
        </p:txBody>
      </p:sp>
      <p:sp>
        <p:nvSpPr>
          <p:cNvPr id="248" name="PlaceHolder 2"/>
          <p:cNvSpPr>
            <a:spLocks noGrp="1"/>
          </p:cNvSpPr>
          <p:nvPr>
            <p:ph type="body"/>
          </p:nvPr>
        </p:nvSpPr>
        <p:spPr>
          <a:xfrm>
            <a:off x="838080" y="1940760"/>
            <a:ext cx="5181120" cy="4235760"/>
          </a:xfrm>
          <a:prstGeom prst="rect">
            <a:avLst/>
          </a:prstGeom>
        </p:spPr>
        <p:txBody>
          <a:bodyPr>
            <a:noAutofit/>
          </a:bodyPr>
          <a:p>
            <a:pPr marL="228600" indent="-228240">
              <a:lnSpc>
                <a:spcPct val="110000"/>
              </a:lnSpc>
              <a:spcBef>
                <a:spcPts val="1001"/>
              </a:spcBef>
              <a:buClr>
                <a:srgbClr val="203040"/>
              </a:buClr>
              <a:buFont typeface="Arial"/>
              <a:buChar char="•"/>
            </a:pPr>
            <a:r>
              <a:rPr b="0" lang="en-US" sz="2000" spc="-1" strike="noStrike">
                <a:solidFill>
                  <a:srgbClr val="000000"/>
                </a:solidFill>
                <a:latin typeface="Avenir Next LT Pro"/>
              </a:rPr>
              <a:t>Click to edit Master text styles</a:t>
            </a:r>
            <a:endParaRPr b="0" lang="en-US" sz="2000" spc="-1" strike="noStrike">
              <a:solidFill>
                <a:srgbClr val="000000"/>
              </a:solidFill>
              <a:latin typeface="Avenir Next LT Pro"/>
            </a:endParaRPr>
          </a:p>
          <a:p>
            <a:pPr lvl="1" marL="685800" indent="-228240">
              <a:lnSpc>
                <a:spcPct val="110000"/>
              </a:lnSpc>
              <a:spcBef>
                <a:spcPts val="499"/>
              </a:spcBef>
              <a:buClr>
                <a:srgbClr val="203040"/>
              </a:buClr>
              <a:buFont typeface="Arial"/>
              <a:buChar char="•"/>
            </a:pPr>
            <a:r>
              <a:rPr b="0" lang="en-US" sz="1800" spc="-1" strike="noStrike">
                <a:solidFill>
                  <a:srgbClr val="000000"/>
                </a:solidFill>
                <a:latin typeface="Avenir Next LT Pro"/>
              </a:rPr>
              <a:t>Second level</a:t>
            </a:r>
            <a:endParaRPr b="0" lang="en-US" sz="1800" spc="-1" strike="noStrike">
              <a:solidFill>
                <a:srgbClr val="000000"/>
              </a:solidFill>
              <a:latin typeface="Avenir Next LT Pro"/>
            </a:endParaRPr>
          </a:p>
          <a:p>
            <a:pPr lvl="2" marL="1143000" indent="-228240">
              <a:lnSpc>
                <a:spcPct val="110000"/>
              </a:lnSpc>
              <a:spcBef>
                <a:spcPts val="499"/>
              </a:spcBef>
              <a:buClr>
                <a:srgbClr val="203040"/>
              </a:buClr>
              <a:buFont typeface="Arial"/>
              <a:buChar char="•"/>
            </a:pPr>
            <a:r>
              <a:rPr b="0" lang="en-US" sz="1600" spc="-1" strike="noStrike">
                <a:solidFill>
                  <a:srgbClr val="000000"/>
                </a:solidFill>
                <a:latin typeface="Avenir Next LT Pro"/>
              </a:rPr>
              <a:t>Third level</a:t>
            </a:r>
            <a:endParaRPr b="0" lang="en-US" sz="1600" spc="-1" strike="noStrike">
              <a:solidFill>
                <a:srgbClr val="000000"/>
              </a:solidFill>
              <a:latin typeface="Avenir Next LT Pro"/>
            </a:endParaRPr>
          </a:p>
          <a:p>
            <a:pPr lvl="3" marL="16002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Fourth level</a:t>
            </a:r>
            <a:endParaRPr b="0" lang="en-US" sz="1400" spc="-1" strike="noStrike">
              <a:solidFill>
                <a:srgbClr val="000000"/>
              </a:solidFill>
              <a:latin typeface="Avenir Next LT Pro"/>
            </a:endParaRPr>
          </a:p>
          <a:p>
            <a:pPr lvl="4" marL="20574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Fifth level</a:t>
            </a:r>
            <a:endParaRPr b="0" lang="en-US" sz="1400" spc="-1" strike="noStrike">
              <a:solidFill>
                <a:srgbClr val="000000"/>
              </a:solidFill>
              <a:latin typeface="Avenir Next LT Pro"/>
            </a:endParaRPr>
          </a:p>
        </p:txBody>
      </p:sp>
      <p:sp>
        <p:nvSpPr>
          <p:cNvPr id="249" name="PlaceHolder 3"/>
          <p:cNvSpPr>
            <a:spLocks noGrp="1"/>
          </p:cNvSpPr>
          <p:nvPr>
            <p:ph type="body"/>
          </p:nvPr>
        </p:nvSpPr>
        <p:spPr>
          <a:xfrm>
            <a:off x="6172200" y="1940760"/>
            <a:ext cx="5181120" cy="4235760"/>
          </a:xfrm>
          <a:prstGeom prst="rect">
            <a:avLst/>
          </a:prstGeom>
        </p:spPr>
        <p:txBody>
          <a:bodyPr>
            <a:noAutofit/>
          </a:bodyPr>
          <a:p>
            <a:pPr marL="228600" indent="-228240">
              <a:lnSpc>
                <a:spcPct val="110000"/>
              </a:lnSpc>
              <a:spcBef>
                <a:spcPts val="1001"/>
              </a:spcBef>
              <a:buClr>
                <a:srgbClr val="203040"/>
              </a:buClr>
              <a:buFont typeface="Arial"/>
              <a:buChar char="•"/>
            </a:pPr>
            <a:r>
              <a:rPr b="0" lang="en-US" sz="2000" spc="-1" strike="noStrike">
                <a:solidFill>
                  <a:srgbClr val="000000"/>
                </a:solidFill>
                <a:latin typeface="Avenir Next LT Pro"/>
              </a:rPr>
              <a:t>Click to edit Master text styles</a:t>
            </a:r>
            <a:endParaRPr b="0" lang="en-US" sz="2000" spc="-1" strike="noStrike">
              <a:solidFill>
                <a:srgbClr val="000000"/>
              </a:solidFill>
              <a:latin typeface="Avenir Next LT Pro"/>
            </a:endParaRPr>
          </a:p>
          <a:p>
            <a:pPr lvl="1" marL="685800" indent="-228240">
              <a:lnSpc>
                <a:spcPct val="110000"/>
              </a:lnSpc>
              <a:spcBef>
                <a:spcPts val="499"/>
              </a:spcBef>
              <a:buClr>
                <a:srgbClr val="203040"/>
              </a:buClr>
              <a:buFont typeface="Arial"/>
              <a:buChar char="•"/>
            </a:pPr>
            <a:r>
              <a:rPr b="0" lang="en-US" sz="1800" spc="-1" strike="noStrike">
                <a:solidFill>
                  <a:srgbClr val="000000"/>
                </a:solidFill>
                <a:latin typeface="Avenir Next LT Pro"/>
              </a:rPr>
              <a:t>Second level</a:t>
            </a:r>
            <a:endParaRPr b="0" lang="en-US" sz="1800" spc="-1" strike="noStrike">
              <a:solidFill>
                <a:srgbClr val="000000"/>
              </a:solidFill>
              <a:latin typeface="Avenir Next LT Pro"/>
            </a:endParaRPr>
          </a:p>
          <a:p>
            <a:pPr lvl="2" marL="1143000" indent="-228240">
              <a:lnSpc>
                <a:spcPct val="110000"/>
              </a:lnSpc>
              <a:spcBef>
                <a:spcPts val="499"/>
              </a:spcBef>
              <a:buClr>
                <a:srgbClr val="203040"/>
              </a:buClr>
              <a:buFont typeface="Arial"/>
              <a:buChar char="•"/>
            </a:pPr>
            <a:r>
              <a:rPr b="0" lang="en-US" sz="1600" spc="-1" strike="noStrike">
                <a:solidFill>
                  <a:srgbClr val="000000"/>
                </a:solidFill>
                <a:latin typeface="Avenir Next LT Pro"/>
              </a:rPr>
              <a:t>Third level</a:t>
            </a:r>
            <a:endParaRPr b="0" lang="en-US" sz="1600" spc="-1" strike="noStrike">
              <a:solidFill>
                <a:srgbClr val="000000"/>
              </a:solidFill>
              <a:latin typeface="Avenir Next LT Pro"/>
            </a:endParaRPr>
          </a:p>
          <a:p>
            <a:pPr lvl="3" marL="16002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Fourth level</a:t>
            </a:r>
            <a:endParaRPr b="0" lang="en-US" sz="1400" spc="-1" strike="noStrike">
              <a:solidFill>
                <a:srgbClr val="000000"/>
              </a:solidFill>
              <a:latin typeface="Avenir Next LT Pro"/>
            </a:endParaRPr>
          </a:p>
          <a:p>
            <a:pPr lvl="4" marL="2057400" indent="-228240">
              <a:lnSpc>
                <a:spcPct val="110000"/>
              </a:lnSpc>
              <a:spcBef>
                <a:spcPts val="499"/>
              </a:spcBef>
              <a:buClr>
                <a:srgbClr val="203040"/>
              </a:buClr>
              <a:buFont typeface="Arial"/>
              <a:buChar char="•"/>
            </a:pPr>
            <a:r>
              <a:rPr b="0" lang="en-US" sz="1400" spc="-1" strike="noStrike">
                <a:solidFill>
                  <a:srgbClr val="000000"/>
                </a:solidFill>
                <a:latin typeface="Avenir Next LT Pro"/>
              </a:rPr>
              <a:t>Fifth level</a:t>
            </a:r>
            <a:endParaRPr b="0" lang="en-US" sz="1400" spc="-1" strike="noStrike">
              <a:solidFill>
                <a:srgbClr val="000000"/>
              </a:solidFill>
              <a:latin typeface="Avenir Next LT Pro"/>
            </a:endParaRPr>
          </a:p>
        </p:txBody>
      </p:sp>
      <p:sp>
        <p:nvSpPr>
          <p:cNvPr id="250" name="PlaceHolder 4"/>
          <p:cNvSpPr>
            <a:spLocks noGrp="1"/>
          </p:cNvSpPr>
          <p:nvPr>
            <p:ph type="dt"/>
          </p:nvPr>
        </p:nvSpPr>
        <p:spPr>
          <a:xfrm>
            <a:off x="838080" y="6356520"/>
            <a:ext cx="2742840" cy="364680"/>
          </a:xfrm>
          <a:prstGeom prst="rect">
            <a:avLst/>
          </a:prstGeom>
        </p:spPr>
        <p:txBody>
          <a:bodyPr anchor="ctr">
            <a:noAutofit/>
          </a:bodyPr>
          <a:p>
            <a:pPr>
              <a:lnSpc>
                <a:spcPct val="100000"/>
              </a:lnSpc>
            </a:pPr>
            <a:fld id="{489176BF-35E4-4E4C-B611-95E450211EE0}" type="datetime1">
              <a:rPr b="0" lang="fr-FR" sz="900" spc="-1" strike="noStrike">
                <a:solidFill>
                  <a:srgbClr val="898989"/>
                </a:solidFill>
                <a:latin typeface="Avenir Next LT Pro"/>
              </a:rPr>
              <a:t>30/11/2022</a:t>
            </a:fld>
            <a:endParaRPr b="0" lang="fr-FR" sz="900" spc="-1" strike="noStrike">
              <a:latin typeface="Times New Roman"/>
            </a:endParaRPr>
          </a:p>
        </p:txBody>
      </p:sp>
      <p:sp>
        <p:nvSpPr>
          <p:cNvPr id="251" name="PlaceHolder 5"/>
          <p:cNvSpPr>
            <a:spLocks noGrp="1"/>
          </p:cNvSpPr>
          <p:nvPr>
            <p:ph type="ftr"/>
          </p:nvPr>
        </p:nvSpPr>
        <p:spPr>
          <a:xfrm>
            <a:off x="4038480" y="6356520"/>
            <a:ext cx="4114440" cy="364680"/>
          </a:xfrm>
          <a:prstGeom prst="rect">
            <a:avLst/>
          </a:prstGeom>
        </p:spPr>
        <p:txBody>
          <a:bodyPr anchor="ctr" anchorCtr="1">
            <a:noAutofit/>
          </a:bodyPr>
          <a:p>
            <a:endParaRPr b="0" lang="fr-FR" sz="2400" spc="-1" strike="noStrike">
              <a:latin typeface="Times New Roman"/>
            </a:endParaRPr>
          </a:p>
        </p:txBody>
      </p:sp>
      <p:sp>
        <p:nvSpPr>
          <p:cNvPr id="252" name="PlaceHolder 6"/>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05411410-352E-4854-9A85-09D18A3554AE}" type="slidenum">
              <a:rPr b="0" lang="fr-FR" sz="900" spc="-1" strike="noStrike">
                <a:solidFill>
                  <a:srgbClr val="898989"/>
                </a:solidFill>
                <a:latin typeface="Avenir Next LT Pro"/>
              </a:rPr>
              <a:t>&lt;numéro&gt;</a:t>
            </a:fld>
            <a:endParaRPr b="0" lang="fr-F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hyperlink" Target="https://fr.wikipedia.org/wiki/Osmose_inverse" TargetMode="External"/><Relationship Id="rId2" Type="http://schemas.openxmlformats.org/officeDocument/2006/relationships/hyperlink" Target="https://fr.wikipedia.org/wiki/Dessalement#cite_note-Tuas_2006-2" TargetMode="External"/><Relationship Id="rId3" Type="http://schemas.openxmlformats.org/officeDocument/2006/relationships/hyperlink" Target="https://fr.wikipedia.org/wiki/Distillation_multiples_effets" TargetMode="External"/><Relationship Id="rId4"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5.xml"/>
</Relationships>
</file>

<file path=ppt/slides/_rels/slide31.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6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37.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41.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5.xml"/><Relationship Id="rId3"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5.xml"/><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65.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52.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3.xml"/><Relationship Id="rId7"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76.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76.xml"/><Relationship Id="rId3"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65.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65.xml"/>
</Relationships>
</file>

<file path=ppt/slides/_rels/slide59.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76.xml"/><Relationship Id="rId3"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76.xml"/><Relationship Id="rId3" Type="http://schemas.openxmlformats.org/officeDocument/2006/relationships/notesSlide" Target="../notesSlides/notesSlide6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5" name="CustomShape 1"/>
          <p:cNvSpPr/>
          <p:nvPr/>
        </p:nvSpPr>
        <p:spPr>
          <a:xfrm>
            <a:off x="6672240" y="0"/>
            <a:ext cx="12191760" cy="6857640"/>
          </a:xfrm>
          <a:prstGeom prst="rect">
            <a:avLst/>
          </a:prstGeom>
          <a:solidFill>
            <a:srgbClr val="ffffff"/>
          </a:solidFill>
          <a:ln>
            <a:noFill/>
          </a:ln>
        </p:spPr>
        <p:style>
          <a:lnRef idx="0"/>
          <a:fillRef idx="0"/>
          <a:effectRef idx="0"/>
          <a:fontRef idx="minor"/>
        </p:style>
        <p:txBody>
          <a:bodyPr anchor="ctr" anchorCtr="1">
            <a:noAutofit/>
          </a:bodyPr>
          <a:p>
            <a:pPr algn="ctr">
              <a:lnSpc>
                <a:spcPct val="100000"/>
              </a:lnSpc>
            </a:pPr>
            <a:r>
              <a:rPr b="0" lang="fr-FR" sz="1800" spc="-1" strike="noStrike">
                <a:solidFill>
                  <a:srgbClr val="ffffff"/>
                </a:solidFill>
                <a:latin typeface="Avenir Next LT Pro"/>
              </a:rPr>
              <a:t> </a:t>
            </a:r>
            <a:endParaRPr b="0" lang="fr-FR" sz="1800" spc="-1" strike="noStrike">
              <a:latin typeface="Arial"/>
            </a:endParaRPr>
          </a:p>
        </p:txBody>
      </p:sp>
      <p:sp>
        <p:nvSpPr>
          <p:cNvPr id="296" name="TextShape 2"/>
          <p:cNvSpPr txBox="1"/>
          <p:nvPr/>
        </p:nvSpPr>
        <p:spPr>
          <a:xfrm>
            <a:off x="432000" y="2952000"/>
            <a:ext cx="3739320" cy="3906000"/>
          </a:xfrm>
          <a:prstGeom prst="rect">
            <a:avLst/>
          </a:prstGeom>
          <a:noFill/>
          <a:ln>
            <a:noFill/>
          </a:ln>
        </p:spPr>
        <p:txBody>
          <a:bodyPr>
            <a:normAutofit/>
          </a:bodyPr>
          <a:p>
            <a:pPr algn="ctr">
              <a:lnSpc>
                <a:spcPct val="110000"/>
              </a:lnSpc>
              <a:spcBef>
                <a:spcPts val="1001"/>
              </a:spcBef>
            </a:pPr>
            <a:r>
              <a:rPr b="0" lang="fr-FR" sz="2800" spc="-1" strike="noStrike">
                <a:solidFill>
                  <a:srgbClr val="000000"/>
                </a:solidFill>
                <a:latin typeface="Avenir Next LT Pro"/>
              </a:rPr>
              <a:t>Une monnaie virtuelle aux conséquences réelles</a:t>
            </a:r>
            <a:endParaRPr b="0" lang="fr-FR" sz="2800" spc="-1" strike="noStrike">
              <a:latin typeface="Arial"/>
            </a:endParaRPr>
          </a:p>
          <a:p>
            <a:pPr algn="ctr">
              <a:lnSpc>
                <a:spcPct val="110000"/>
              </a:lnSpc>
              <a:spcBef>
                <a:spcPts val="1001"/>
              </a:spcBef>
            </a:pPr>
            <a:r>
              <a:rPr b="0" lang="fr-FR" sz="2800" spc="-1" strike="noStrike">
                <a:solidFill>
                  <a:srgbClr val="000000"/>
                </a:solidFill>
                <a:latin typeface="Avenir Next LT Pro"/>
              </a:rPr>
              <a:t>A virtual currency with real consequences</a:t>
            </a:r>
            <a:endParaRPr b="0" lang="fr-FR" sz="2800" spc="-1" strike="noStrike">
              <a:latin typeface="Arial"/>
            </a:endParaRPr>
          </a:p>
        </p:txBody>
      </p:sp>
      <p:sp>
        <p:nvSpPr>
          <p:cNvPr id="297" name="TextShape 3"/>
          <p:cNvSpPr txBox="1"/>
          <p:nvPr/>
        </p:nvSpPr>
        <p:spPr>
          <a:xfrm>
            <a:off x="838080" y="1182240"/>
            <a:ext cx="7245360" cy="2504160"/>
          </a:xfrm>
          <a:prstGeom prst="rect">
            <a:avLst/>
          </a:prstGeom>
          <a:noFill/>
          <a:ln>
            <a:noFill/>
          </a:ln>
        </p:spPr>
        <p:txBody>
          <a:bodyPr anchor="ctr">
            <a:noAutofit/>
          </a:bodyPr>
          <a:p>
            <a:pPr>
              <a:lnSpc>
                <a:spcPct val="100000"/>
              </a:lnSpc>
            </a:pPr>
            <a:r>
              <a:rPr b="0" lang="fr-FR" sz="5400" spc="-1" strike="noStrike">
                <a:solidFill>
                  <a:srgbClr val="000000"/>
                </a:solidFill>
                <a:latin typeface="Aharoni"/>
              </a:rPr>
              <a:t>AQUACOIN</a:t>
            </a:r>
            <a:r>
              <a:rPr b="0" lang="fr-FR" sz="6600" spc="-1" strike="noStrike">
                <a:solidFill>
                  <a:srgbClr val="000000"/>
                </a:solidFill>
                <a:latin typeface="Aharoni"/>
              </a:rPr>
              <a:t> </a:t>
            </a:r>
            <a:endParaRPr b="0" lang="fr-FR" sz="6600" spc="-1" strike="noStrike">
              <a:solidFill>
                <a:srgbClr val="000000"/>
              </a:solidFill>
              <a:latin typeface="Calibri"/>
            </a:endParaRPr>
          </a:p>
        </p:txBody>
      </p:sp>
      <p:pic>
        <p:nvPicPr>
          <p:cNvPr id="298" name="" descr=""/>
          <p:cNvPicPr/>
          <p:nvPr/>
        </p:nvPicPr>
        <p:blipFill>
          <a:blip r:embed="rId1"/>
          <a:stretch/>
        </p:blipFill>
        <p:spPr>
          <a:xfrm>
            <a:off x="5574240" y="204480"/>
            <a:ext cx="6552000" cy="6482160"/>
          </a:xfrm>
          <a:prstGeom prst="rect">
            <a:avLst/>
          </a:prstGeom>
          <a:ln>
            <a:noFill/>
          </a:ln>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0">
                                  <p:stCondLst>
                                    <p:cond delay="1000"/>
                                  </p:stCondLst>
                                  <p:iterate type="lt">
                                    <p:tmAbs val="100"/>
                                  </p:iterate>
                                  <p:childTnLst>
                                    <p:set>
                                      <p:cBhvr>
                                        <p:cTn id="6" dur="1" fill="hold">
                                          <p:stCondLst>
                                            <p:cond delay="0"/>
                                          </p:stCondLst>
                                        </p:cTn>
                                        <p:tgtEl>
                                          <p:spTgt spid="297"/>
                                        </p:tgtEl>
                                        <p:attrNameLst>
                                          <p:attrName>style.visibility</p:attrName>
                                        </p:attrNameLst>
                                      </p:cBhvr>
                                      <p:to>
                                        <p:strVal val="visible"/>
                                      </p:to>
                                    </p:set>
                                    <p:animEffect filter="fade" transition="in">
                                      <p:cBhvr additive="repl">
                                        <p:cTn id="7" dur="400"/>
                                        <p:tgtEl>
                                          <p:spTgt spid="297"/>
                                        </p:tgtEl>
                                      </p:cBhvr>
                                    </p:animEffect>
                                  </p:childTnLst>
                                </p:cTn>
                              </p:par>
                              <p:par>
                                <p:cTn id="8" nodeType="withEffect" fill="hold" presetClass="entr" presetID="10">
                                  <p:stCondLst>
                                    <p:cond delay="2000"/>
                                  </p:stCondLst>
                                  <p:iterate type="lt">
                                    <p:tmAbs val="100"/>
                                  </p:iterate>
                                  <p:childTnLst>
                                    <p:set>
                                      <p:cBhvr>
                                        <p:cTn id="9" dur="1" fill="hold">
                                          <p:stCondLst>
                                            <p:cond delay="0"/>
                                          </p:stCondLst>
                                        </p:cTn>
                                        <p:tgtEl>
                                          <p:spTgt spid="296">
                                            <p:txEl>
                                              <p:pRg st="0" end="0"/>
                                            </p:txEl>
                                          </p:spTgt>
                                        </p:tgtEl>
                                        <p:attrNameLst>
                                          <p:attrName>style.visibility</p:attrName>
                                        </p:attrNameLst>
                                      </p:cBhvr>
                                      <p:to>
                                        <p:strVal val="visible"/>
                                      </p:to>
                                    </p:set>
                                    <p:animEffect filter="fade" transition="in">
                                      <p:cBhvr additive="repl">
                                        <p:cTn id="10" dur="400"/>
                                        <p:tgtEl>
                                          <p:spTgt spid="296">
                                            <p:txEl>
                                              <p:pRg st="0" end="0"/>
                                            </p:txEl>
                                          </p:spTgt>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TextShape 1"/>
          <p:cNvSpPr txBox="1"/>
          <p:nvPr/>
        </p:nvSpPr>
        <p:spPr>
          <a:xfrm>
            <a:off x="838080" y="365040"/>
            <a:ext cx="10515240" cy="1325160"/>
          </a:xfrm>
          <a:prstGeom prst="rect">
            <a:avLst/>
          </a:prstGeom>
          <a:noFill/>
          <a:ln>
            <a:noFill/>
          </a:ln>
        </p:spPr>
        <p:txBody>
          <a:bodyPr anchor="b">
            <a:normAutofit/>
          </a:bodyPr>
          <a:p>
            <a:pPr>
              <a:lnSpc>
                <a:spcPct val="100000"/>
              </a:lnSpc>
            </a:pPr>
            <a:r>
              <a:rPr b="0" lang="fr-FR" sz="5400" spc="-1" strike="noStrike">
                <a:solidFill>
                  <a:srgbClr val="000000"/>
                </a:solidFill>
                <a:latin typeface="Aharoni"/>
              </a:rPr>
              <a:t>Contexte crypto-monnaie</a:t>
            </a:r>
            <a:endParaRPr b="0" lang="fr-FR" sz="5400" spc="-1" strike="noStrike">
              <a:solidFill>
                <a:srgbClr val="000000"/>
              </a:solidFill>
              <a:latin typeface="Calibri"/>
            </a:endParaRPr>
          </a:p>
        </p:txBody>
      </p:sp>
      <p:sp>
        <p:nvSpPr>
          <p:cNvPr id="300" name="TextShape 2"/>
          <p:cNvSpPr txBox="1"/>
          <p:nvPr/>
        </p:nvSpPr>
        <p:spPr>
          <a:xfrm>
            <a:off x="838080" y="1940760"/>
            <a:ext cx="10515240" cy="4235760"/>
          </a:xfrm>
          <a:prstGeom prst="rect">
            <a:avLst/>
          </a:prstGeom>
          <a:noFill/>
          <a:ln>
            <a:noFill/>
          </a:ln>
        </p:spPr>
        <p:txBody>
          <a:bodyPr>
            <a:noAutofit/>
          </a:bodyPr>
          <a:p>
            <a:pPr>
              <a:lnSpc>
                <a:spcPct val="110000"/>
              </a:lnSpc>
              <a:spcBef>
                <a:spcPts val="1001"/>
              </a:spcBef>
            </a:pPr>
            <a:endParaRPr b="0" lang="en-US" sz="2000" spc="-1" strike="noStrike">
              <a:solidFill>
                <a:srgbClr val="000000"/>
              </a:solidFill>
              <a:latin typeface="Avenir Next LT Pro"/>
            </a:endParaRPr>
          </a:p>
          <a:p>
            <a:pPr>
              <a:lnSpc>
                <a:spcPct val="110000"/>
              </a:lnSpc>
              <a:spcBef>
                <a:spcPts val="1001"/>
              </a:spcBef>
            </a:pPr>
            <a:endParaRPr b="0" lang="en-US" sz="20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2000" spc="-1" strike="noStrike">
                <a:solidFill>
                  <a:srgbClr val="666666"/>
                </a:solidFill>
                <a:latin typeface="Roboto"/>
              </a:rPr>
              <a:t>Hors bitcoin, au 9 mai 2021, selon CoinMarket et Cap, il existe 5002 cryptoactifs ou cryptomonnaies, pour une valeur évalué à 2031 milliards d’euros. </a:t>
            </a:r>
            <a:endParaRPr b="0" lang="en-US" sz="20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2000" spc="-1" strike="noStrike">
                <a:solidFill>
                  <a:srgbClr val="666666"/>
                </a:solidFill>
                <a:latin typeface="Roboto"/>
              </a:rPr>
              <a:t>Un nombre croissant de cryptoactifs circule mais le Bitcoin conserve la première place (876 milliards d’euros), devant l’Ethereum (410 milliards d’euros).</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TextShape 1"/>
          <p:cNvSpPr txBox="1"/>
          <p:nvPr/>
        </p:nvSpPr>
        <p:spPr>
          <a:xfrm>
            <a:off x="838080" y="365040"/>
            <a:ext cx="10515240" cy="1325160"/>
          </a:xfrm>
          <a:prstGeom prst="rect">
            <a:avLst/>
          </a:prstGeom>
          <a:noFill/>
          <a:ln>
            <a:noFill/>
          </a:ln>
        </p:spPr>
        <p:txBody>
          <a:bodyPr anchor="b">
            <a:normAutofit/>
          </a:bodyPr>
          <a:p>
            <a:pPr>
              <a:lnSpc>
                <a:spcPct val="100000"/>
              </a:lnSpc>
            </a:pPr>
            <a:r>
              <a:rPr b="0" lang="fr-FR" sz="5400" spc="-1" strike="noStrike">
                <a:solidFill>
                  <a:srgbClr val="000000"/>
                </a:solidFill>
                <a:latin typeface="Aharoni"/>
              </a:rPr>
              <a:t>Cryptocurrency context</a:t>
            </a:r>
            <a:endParaRPr b="0" lang="fr-FR" sz="5400" spc="-1" strike="noStrike">
              <a:solidFill>
                <a:srgbClr val="000000"/>
              </a:solidFill>
              <a:latin typeface="Calibri"/>
            </a:endParaRPr>
          </a:p>
        </p:txBody>
      </p:sp>
      <p:sp>
        <p:nvSpPr>
          <p:cNvPr id="302" name="TextShape 2"/>
          <p:cNvSpPr txBox="1"/>
          <p:nvPr/>
        </p:nvSpPr>
        <p:spPr>
          <a:xfrm>
            <a:off x="838080" y="1940760"/>
            <a:ext cx="10515240" cy="4235760"/>
          </a:xfrm>
          <a:prstGeom prst="rect">
            <a:avLst/>
          </a:prstGeom>
          <a:noFill/>
          <a:ln>
            <a:noFill/>
          </a:ln>
        </p:spPr>
        <p:txBody>
          <a:bodyPr>
            <a:noAutofit/>
          </a:bodyPr>
          <a:p>
            <a:pPr>
              <a:lnSpc>
                <a:spcPct val="110000"/>
              </a:lnSpc>
              <a:spcBef>
                <a:spcPts val="1001"/>
              </a:spcBef>
            </a:pPr>
            <a:endParaRPr b="0" lang="en-US" sz="2000" spc="-1" strike="noStrike">
              <a:solidFill>
                <a:srgbClr val="000000"/>
              </a:solidFill>
              <a:latin typeface="Avenir Next LT Pro"/>
            </a:endParaRPr>
          </a:p>
          <a:p>
            <a:pPr>
              <a:lnSpc>
                <a:spcPct val="110000"/>
              </a:lnSpc>
              <a:spcBef>
                <a:spcPts val="1001"/>
              </a:spcBef>
            </a:pPr>
            <a:endParaRPr b="0" lang="en-US" sz="2000" spc="-1" strike="noStrike">
              <a:solidFill>
                <a:srgbClr val="000000"/>
              </a:solidFill>
              <a:latin typeface="Avenir Next LT Pro"/>
            </a:endParaRPr>
          </a:p>
          <a:p>
            <a:pPr>
              <a:lnSpc>
                <a:spcPct val="110000"/>
              </a:lnSpc>
              <a:spcBef>
                <a:spcPts val="1001"/>
              </a:spcBef>
            </a:pPr>
            <a:r>
              <a:rPr b="1" lang="en-US" sz="2000" spc="-1" strike="noStrike">
                <a:solidFill>
                  <a:srgbClr val="666666"/>
                </a:solidFill>
                <a:latin typeface="Roboto"/>
              </a:rPr>
              <a:t>Excluding bitcoin, as of May 9, 2021, according to CoinMarket and Cap, there are 5,002 cryptoassets or cryptocurrencies, with a value valued at 2031 billion euros. </a:t>
            </a:r>
            <a:endParaRPr b="0" lang="en-US" sz="2000" spc="-1" strike="noStrike">
              <a:solidFill>
                <a:srgbClr val="000000"/>
              </a:solidFill>
              <a:latin typeface="Avenir Next LT Pro"/>
            </a:endParaRPr>
          </a:p>
          <a:p>
            <a:pPr>
              <a:lnSpc>
                <a:spcPct val="110000"/>
              </a:lnSpc>
              <a:spcBef>
                <a:spcPts val="1001"/>
              </a:spcBef>
            </a:pPr>
            <a:r>
              <a:rPr b="1" lang="en-US" sz="2000" spc="-1" strike="noStrike">
                <a:solidFill>
                  <a:srgbClr val="666666"/>
                </a:solidFill>
                <a:latin typeface="Roboto"/>
              </a:rPr>
              <a:t>A growing number of cryptoassets are circulating but Bitcoin retains the first place (876 billion euros), ahead of Ethereum (410 billion euros).</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TextShape 1"/>
          <p:cNvSpPr txBox="1"/>
          <p:nvPr/>
        </p:nvSpPr>
        <p:spPr>
          <a:xfrm>
            <a:off x="838080" y="365040"/>
            <a:ext cx="10515240" cy="13251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L’avenir de la crypto</a:t>
            </a:r>
            <a:endParaRPr b="0" lang="fr-FR" sz="5400" spc="-1" strike="noStrike">
              <a:solidFill>
                <a:srgbClr val="000000"/>
              </a:solidFill>
              <a:latin typeface="Calibri"/>
            </a:endParaRPr>
          </a:p>
        </p:txBody>
      </p:sp>
      <p:sp>
        <p:nvSpPr>
          <p:cNvPr id="304" name="TextShape 2"/>
          <p:cNvSpPr txBox="1"/>
          <p:nvPr/>
        </p:nvSpPr>
        <p:spPr>
          <a:xfrm>
            <a:off x="838080" y="1940760"/>
            <a:ext cx="10515240" cy="4235760"/>
          </a:xfrm>
          <a:prstGeom prst="rect">
            <a:avLst/>
          </a:prstGeom>
          <a:noFill/>
          <a:ln>
            <a:noFill/>
          </a:ln>
        </p:spPr>
        <p:txBody>
          <a:bodyPr>
            <a:normAutofit/>
          </a:bodyPr>
          <a:p>
            <a:pPr>
              <a:lnSpc>
                <a:spcPct val="110000"/>
              </a:lnSpc>
              <a:spcAft>
                <a:spcPts val="1001"/>
              </a:spcAft>
            </a:pP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0000"/>
                </a:solidFill>
                <a:latin typeface="Calibri"/>
              </a:rPr>
              <a:t>Au départ, Bitcoin a été crée pour les échanges d’argents en toute confidentialité, ce qui apporte nécessairement des dérives (exemple : dark web)</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0000"/>
                </a:solidFill>
                <a:latin typeface="Calibri"/>
              </a:rPr>
              <a:t>- Après la création du Bitcoin, les crypto-monnaies créées avaient une utilité particulière : transfert de fonds plus rapides, plus sécurisés (exemple : Ethereum, Litecoin et autres)</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0000"/>
                </a:solidFill>
                <a:latin typeface="Calibri"/>
              </a:rPr>
              <a:t>- Mais ces modèles ont montré leurs limites comme en mars/avril 2022, où les cryptomonnaies ont chuté de plus de 60 %.</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0000"/>
                </a:solidFill>
                <a:latin typeface="Calibri"/>
              </a:rPr>
              <a:t>- Aujourd’hui, on veut créer une nouvelle génération de crypto-monnaie, dont les valeurs seront basées sur des ressources naturelles précieuses, nous on a choisi l’eau.</a:t>
            </a:r>
            <a:endParaRPr b="0" lang="en-US" sz="2000" spc="-1" strike="noStrike">
              <a:solidFill>
                <a:srgbClr val="000000"/>
              </a:solidFill>
              <a:latin typeface="Avenir Next LT Pro"/>
            </a:endParaRPr>
          </a:p>
          <a:p>
            <a:pPr>
              <a:lnSpc>
                <a:spcPct val="110000"/>
              </a:lnSpc>
              <a:spcBef>
                <a:spcPts val="1001"/>
              </a:spcBef>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TextShape 1"/>
          <p:cNvSpPr txBox="1"/>
          <p:nvPr/>
        </p:nvSpPr>
        <p:spPr>
          <a:xfrm>
            <a:off x="838080" y="365040"/>
            <a:ext cx="10515240" cy="13251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The Future of Crypto</a:t>
            </a:r>
            <a:endParaRPr b="0" lang="fr-FR" sz="5400" spc="-1" strike="noStrike">
              <a:solidFill>
                <a:srgbClr val="000000"/>
              </a:solidFill>
              <a:latin typeface="Calibri"/>
            </a:endParaRPr>
          </a:p>
        </p:txBody>
      </p:sp>
      <p:sp>
        <p:nvSpPr>
          <p:cNvPr id="306" name="TextShape 2"/>
          <p:cNvSpPr txBox="1"/>
          <p:nvPr/>
        </p:nvSpPr>
        <p:spPr>
          <a:xfrm>
            <a:off x="144000" y="2028240"/>
            <a:ext cx="10515240" cy="4235760"/>
          </a:xfrm>
          <a:prstGeom prst="rect">
            <a:avLst/>
          </a:prstGeom>
          <a:noFill/>
          <a:ln>
            <a:noFill/>
          </a:ln>
        </p:spPr>
        <p:txBody>
          <a:bodyPr>
            <a:normAutofit/>
          </a:bodyPr>
          <a:p>
            <a:pPr>
              <a:lnSpc>
                <a:spcPct val="110000"/>
              </a:lnSpc>
              <a:spcAft>
                <a:spcPts val="1001"/>
              </a:spcAft>
            </a:pP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Calibri"/>
              </a:rPr>
              <a:t>Initially, Bitcoin was created for the exchange of money in complete confidentiality, which necessarily brings drifts (example: dark web)</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Calibri"/>
              </a:rPr>
              <a:t>- After the creation of Bitcoin, the crypto-currencies created had a particular use: faster, more secure transfer of funds (example: Ethereum, Litecoin and others)</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Calibri"/>
              </a:rPr>
              <a:t>But these models have shown their limits as in March/April 2022, when cryptocurrencies fell by more than 60%.</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Calibri"/>
              </a:rPr>
              <a:t>- Today, we want to create a new generation of cryptocurrency, whose values will be based on precious natural resources, we chose water.</a:t>
            </a:r>
            <a:endParaRPr b="0" lang="en-US" sz="2000" spc="-1" strike="noStrike">
              <a:solidFill>
                <a:srgbClr val="000000"/>
              </a:solidFill>
              <a:latin typeface="Avenir Next LT Pro"/>
            </a:endParaRPr>
          </a:p>
          <a:p>
            <a:pPr>
              <a:lnSpc>
                <a:spcPct val="110000"/>
              </a:lnSpc>
              <a:spcBef>
                <a:spcPts val="1001"/>
              </a:spcBef>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7" name="CustomShape 1"/>
          <p:cNvSpPr/>
          <p:nvPr/>
        </p:nvSpPr>
        <p:spPr>
          <a:xfrm>
            <a:off x="0" y="0"/>
            <a:ext cx="12191760" cy="685764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pic>
        <p:nvPicPr>
          <p:cNvPr id="308" name="Espace réservé du contenu 4" descr=""/>
          <p:cNvPicPr/>
          <p:nvPr/>
        </p:nvPicPr>
        <p:blipFill>
          <a:blip r:embed="rId1">
            <a:alphaModFix amt="35000"/>
          </a:blip>
          <a:srcRect l="0" t="3851" r="0" b="0"/>
          <a:stretch/>
        </p:blipFill>
        <p:spPr>
          <a:xfrm>
            <a:off x="0" y="0"/>
            <a:ext cx="12191760" cy="6857640"/>
          </a:xfrm>
          <a:prstGeom prst="rect">
            <a:avLst/>
          </a:prstGeom>
          <a:ln>
            <a:noFill/>
          </a:ln>
        </p:spPr>
      </p:pic>
      <p:sp>
        <p:nvSpPr>
          <p:cNvPr id="309" name="TextShape 2"/>
          <p:cNvSpPr txBox="1"/>
          <p:nvPr/>
        </p:nvSpPr>
        <p:spPr>
          <a:xfrm>
            <a:off x="838080" y="365040"/>
            <a:ext cx="10515240" cy="1325160"/>
          </a:xfrm>
          <a:prstGeom prst="rect">
            <a:avLst/>
          </a:prstGeom>
          <a:noFill/>
          <a:ln>
            <a:noFill/>
          </a:ln>
        </p:spPr>
        <p:txBody>
          <a:bodyPr anchor="b">
            <a:normAutofit/>
          </a:bodyPr>
          <a:p>
            <a:pPr>
              <a:lnSpc>
                <a:spcPct val="100000"/>
              </a:lnSpc>
            </a:pPr>
            <a:r>
              <a:rPr b="0" lang="fr-FR" sz="5400" spc="-1" strike="noStrike">
                <a:solidFill>
                  <a:srgbClr val="ffffff"/>
                </a:solidFill>
                <a:latin typeface="Aharoni"/>
              </a:rPr>
              <a:t>              </a:t>
            </a:r>
            <a:r>
              <a:rPr b="0" lang="fr-FR" sz="5400" spc="-1" strike="noStrike">
                <a:solidFill>
                  <a:srgbClr val="ffffff"/>
                </a:solidFill>
                <a:latin typeface="Aharoni"/>
              </a:rPr>
              <a:t>La dégringolade </a:t>
            </a:r>
            <a:endParaRPr b="0" lang="fr-FR" sz="5400" spc="-1" strike="noStrike">
              <a:solidFill>
                <a:srgbClr val="000000"/>
              </a:solidFill>
              <a:latin typeface="Calibri"/>
            </a:endParaRPr>
          </a:p>
        </p:txBody>
      </p:sp>
      <p:sp>
        <p:nvSpPr>
          <p:cNvPr id="310" name="TextShape 3"/>
          <p:cNvSpPr txBox="1"/>
          <p:nvPr/>
        </p:nvSpPr>
        <p:spPr>
          <a:xfrm>
            <a:off x="838080" y="1825560"/>
            <a:ext cx="10515240" cy="4350960"/>
          </a:xfrm>
          <a:prstGeom prst="rect">
            <a:avLst/>
          </a:prstGeom>
          <a:noFill/>
          <a:ln>
            <a:noFill/>
          </a:ln>
        </p:spPr>
        <p:txBody>
          <a:bodyPr>
            <a:normAutofit/>
          </a:bodyPr>
          <a:p>
            <a:pPr marL="228600" indent="-228240">
              <a:lnSpc>
                <a:spcPct val="110000"/>
              </a:lnSpc>
              <a:spcBef>
                <a:spcPts val="601"/>
              </a:spcBef>
              <a:spcAft>
                <a:spcPts val="99"/>
              </a:spcAft>
              <a:buClr>
                <a:srgbClr val="203040"/>
              </a:buClr>
              <a:buFont typeface="Arial"/>
              <a:buChar char="•"/>
            </a:pPr>
            <a:r>
              <a:rPr b="1" lang="en-US" sz="1800" spc="-1" strike="noStrike">
                <a:solidFill>
                  <a:srgbClr val="48484d"/>
                </a:solidFill>
                <a:latin typeface="Roboto"/>
              </a:rPr>
              <a:t>l'effondrement d'un </a:t>
            </a:r>
            <a:r>
              <a:rPr b="1" i="1" lang="en-US" sz="1800" spc="-1" strike="noStrike">
                <a:solidFill>
                  <a:srgbClr val="48484d"/>
                </a:solidFill>
                <a:latin typeface="Roboto"/>
              </a:rPr>
              <a:t>stablecoin</a:t>
            </a:r>
            <a:r>
              <a:rPr b="1" lang="en-US" sz="1800" spc="-1" strike="noStrike">
                <a:solidFill>
                  <a:srgbClr val="48484d"/>
                </a:solidFill>
                <a:latin typeface="Roboto"/>
              </a:rPr>
              <a:t> : le Terra (usd) : les </a:t>
            </a:r>
            <a:r>
              <a:rPr b="1" i="1" lang="en-US" sz="1800" spc="-1" strike="noStrike">
                <a:solidFill>
                  <a:srgbClr val="48484d"/>
                </a:solidFill>
                <a:latin typeface="Roboto"/>
              </a:rPr>
              <a:t>stablecoins </a:t>
            </a:r>
            <a:r>
              <a:rPr b="1" lang="en-US" sz="1800" spc="-1" strike="noStrike">
                <a:solidFill>
                  <a:srgbClr val="48484d"/>
                </a:solidFill>
                <a:latin typeface="Roboto"/>
              </a:rPr>
              <a:t>sont censés avoir une valeur garantie, qui est protégée grâce à l'existence d'une grande réserve généralement le Dollars ou l’OR…</a:t>
            </a:r>
            <a:endParaRPr b="0" lang="en-US" sz="1800" spc="-1" strike="noStrike">
              <a:solidFill>
                <a:srgbClr val="000000"/>
              </a:solidFill>
              <a:latin typeface="Avenir Next LT Pro"/>
            </a:endParaRPr>
          </a:p>
          <a:p>
            <a:pPr marL="228600" indent="-228240">
              <a:lnSpc>
                <a:spcPct val="110000"/>
              </a:lnSpc>
              <a:spcBef>
                <a:spcPts val="601"/>
              </a:spcBef>
              <a:spcAft>
                <a:spcPts val="99"/>
              </a:spcAft>
              <a:buClr>
                <a:srgbClr val="203040"/>
              </a:buClr>
              <a:buFont typeface="Arial"/>
              <a:buChar char="•"/>
            </a:pPr>
            <a:r>
              <a:rPr b="1" lang="en-US" sz="1800" spc="-1" strike="noStrike">
                <a:solidFill>
                  <a:srgbClr val="48484d"/>
                </a:solidFill>
                <a:latin typeface="Roboto"/>
              </a:rPr>
              <a:t>AquaCoin à comme réserve un besoin essentielle a toute vie sur terre : L’EAU, l’essence de l’humanité.</a:t>
            </a:r>
            <a:br/>
            <a:r>
              <a:rPr b="0" lang="en-US" sz="2000" spc="-1" strike="noStrike">
                <a:solidFill>
                  <a:srgbClr val="ffffff"/>
                </a:solidFill>
                <a:latin typeface="Avenir Next LT Pro"/>
              </a:rPr>
              <a:t> </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11" name="CustomShape 1"/>
          <p:cNvSpPr/>
          <p:nvPr/>
        </p:nvSpPr>
        <p:spPr>
          <a:xfrm>
            <a:off x="0" y="0"/>
            <a:ext cx="12191760" cy="685764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pic>
        <p:nvPicPr>
          <p:cNvPr id="312" name="Espace réservé du contenu 4" descr=""/>
          <p:cNvPicPr/>
          <p:nvPr/>
        </p:nvPicPr>
        <p:blipFill>
          <a:blip r:embed="rId1">
            <a:alphaModFix amt="35000"/>
          </a:blip>
          <a:srcRect l="0" t="3851" r="0" b="0"/>
          <a:stretch/>
        </p:blipFill>
        <p:spPr>
          <a:xfrm>
            <a:off x="0" y="0"/>
            <a:ext cx="12191760" cy="6857640"/>
          </a:xfrm>
          <a:prstGeom prst="rect">
            <a:avLst/>
          </a:prstGeom>
          <a:ln>
            <a:noFill/>
          </a:ln>
        </p:spPr>
      </p:pic>
      <p:sp>
        <p:nvSpPr>
          <p:cNvPr id="313" name="TextShape 2"/>
          <p:cNvSpPr txBox="1"/>
          <p:nvPr/>
        </p:nvSpPr>
        <p:spPr>
          <a:xfrm>
            <a:off x="838080" y="365040"/>
            <a:ext cx="10515240" cy="1325160"/>
          </a:xfrm>
          <a:prstGeom prst="rect">
            <a:avLst/>
          </a:prstGeom>
          <a:noFill/>
          <a:ln>
            <a:noFill/>
          </a:ln>
        </p:spPr>
        <p:txBody>
          <a:bodyPr anchor="b">
            <a:normAutofit/>
          </a:bodyPr>
          <a:p>
            <a:pPr>
              <a:lnSpc>
                <a:spcPct val="100000"/>
              </a:lnSpc>
            </a:pPr>
            <a:r>
              <a:rPr b="0" lang="fr-FR" sz="5400" spc="-1" strike="noStrike">
                <a:solidFill>
                  <a:srgbClr val="ffffff"/>
                </a:solidFill>
                <a:latin typeface="Aharoni"/>
              </a:rPr>
              <a:t>              </a:t>
            </a:r>
            <a:r>
              <a:rPr b="0" lang="fr-FR" sz="5400" spc="-1" strike="noStrike">
                <a:solidFill>
                  <a:srgbClr val="ffffff"/>
                </a:solidFill>
                <a:latin typeface="Aharoni"/>
              </a:rPr>
              <a:t>The tumble</a:t>
            </a:r>
            <a:endParaRPr b="0" lang="fr-FR" sz="5400" spc="-1" strike="noStrike">
              <a:solidFill>
                <a:srgbClr val="000000"/>
              </a:solidFill>
              <a:latin typeface="Calibri"/>
            </a:endParaRPr>
          </a:p>
        </p:txBody>
      </p:sp>
      <p:sp>
        <p:nvSpPr>
          <p:cNvPr id="314" name="TextShape 3"/>
          <p:cNvSpPr txBox="1"/>
          <p:nvPr/>
        </p:nvSpPr>
        <p:spPr>
          <a:xfrm>
            <a:off x="838080" y="1825560"/>
            <a:ext cx="10515240" cy="4350960"/>
          </a:xfrm>
          <a:prstGeom prst="rect">
            <a:avLst/>
          </a:prstGeom>
          <a:noFill/>
          <a:ln>
            <a:noFill/>
          </a:ln>
        </p:spPr>
        <p:txBody>
          <a:bodyPr>
            <a:normAutofit/>
          </a:bodyPr>
          <a:p>
            <a:pPr>
              <a:lnSpc>
                <a:spcPct val="110000"/>
              </a:lnSpc>
              <a:spcBef>
                <a:spcPts val="601"/>
              </a:spcBef>
              <a:spcAft>
                <a:spcPts val="99"/>
              </a:spcAft>
            </a:pPr>
            <a:r>
              <a:rPr b="1" lang="en-US" sz="1800" spc="-1" strike="noStrike">
                <a:solidFill>
                  <a:srgbClr val="48484d"/>
                </a:solidFill>
                <a:latin typeface="Roboto"/>
              </a:rPr>
              <a:t>the collapse of a stablecoin: the Terra (usd): stablecoins are supposed to have a guaranteed value, which is protected thanks to the existence of a large reserve usually the Dollars or the Gold...</a:t>
            </a:r>
            <a:endParaRPr b="0" lang="en-US" sz="1800" spc="-1" strike="noStrike">
              <a:solidFill>
                <a:srgbClr val="000000"/>
              </a:solidFill>
              <a:latin typeface="Avenir Next LT Pro"/>
            </a:endParaRPr>
          </a:p>
          <a:p>
            <a:pPr>
              <a:lnSpc>
                <a:spcPct val="110000"/>
              </a:lnSpc>
              <a:spcBef>
                <a:spcPts val="601"/>
              </a:spcBef>
              <a:spcAft>
                <a:spcPts val="99"/>
              </a:spcAft>
            </a:pPr>
            <a:r>
              <a:rPr b="1" lang="en-US" sz="1800" spc="-1" strike="noStrike">
                <a:solidFill>
                  <a:srgbClr val="48484d"/>
                </a:solidFill>
                <a:latin typeface="Roboto"/>
              </a:rPr>
              <a:t>AquaCoin has as a reserve an essential need for all life on earth: WATER, the essence of humanity.</a:t>
            </a:r>
            <a:endParaRPr b="0" lang="en-US" sz="1800" spc="-1" strike="noStrike">
              <a:solidFill>
                <a:srgbClr val="000000"/>
              </a:solidFill>
              <a:latin typeface="Avenir Next LT Pro"/>
            </a:endParaRPr>
          </a:p>
          <a:p>
            <a:pPr>
              <a:lnSpc>
                <a:spcPct val="110000"/>
              </a:lnSpc>
              <a:spcBef>
                <a:spcPts val="601"/>
              </a:spcBef>
              <a:spcAft>
                <a:spcPts val="99"/>
              </a:spcAft>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5" name="CustomShape 1"/>
          <p:cNvSpPr/>
          <p:nvPr/>
        </p:nvSpPr>
        <p:spPr>
          <a:xfrm>
            <a:off x="15120" y="360"/>
            <a:ext cx="12191760" cy="6857640"/>
          </a:xfrm>
          <a:prstGeom prst="rect">
            <a:avLst/>
          </a:prstGeom>
          <a:solidFill>
            <a:srgbClr val="ffffff"/>
          </a:solidFill>
          <a:ln>
            <a:noFill/>
          </a:ln>
        </p:spPr>
        <p:style>
          <a:lnRef idx="0"/>
          <a:fillRef idx="0"/>
          <a:effectRef idx="0"/>
          <a:fontRef idx="minor"/>
        </p:style>
      </p:sp>
      <p:sp>
        <p:nvSpPr>
          <p:cNvPr id="316" name="TextShape 2"/>
          <p:cNvSpPr txBox="1"/>
          <p:nvPr/>
        </p:nvSpPr>
        <p:spPr>
          <a:xfrm>
            <a:off x="838080" y="1800000"/>
            <a:ext cx="4645440" cy="5058000"/>
          </a:xfrm>
          <a:prstGeom prst="rect">
            <a:avLst/>
          </a:prstGeom>
          <a:noFill/>
          <a:ln>
            <a:noFill/>
          </a:ln>
        </p:spPr>
        <p:txBody>
          <a:bodyPr anchor="ctr">
            <a:noAutofit/>
          </a:bodyPr>
          <a:p>
            <a:pPr>
              <a:lnSpc>
                <a:spcPct val="90000"/>
              </a:lnSpc>
              <a:spcBef>
                <a:spcPts val="1001"/>
              </a:spcBef>
            </a:pPr>
            <a:endParaRPr b="0" lang="en-US" sz="2000" spc="-1" strike="noStrike">
              <a:solidFill>
                <a:srgbClr val="000000"/>
              </a:solidFill>
              <a:latin typeface="Avenir Next LT Pro"/>
            </a:endParaRPr>
          </a:p>
          <a:p>
            <a:pPr marL="228600" indent="-228240">
              <a:lnSpc>
                <a:spcPct val="90000"/>
              </a:lnSpc>
              <a:spcBef>
                <a:spcPts val="1001"/>
              </a:spcBef>
              <a:buClr>
                <a:srgbClr val="203040"/>
              </a:buClr>
              <a:buFont typeface="Arial"/>
              <a:buChar char="•"/>
            </a:pPr>
            <a:r>
              <a:rPr b="0" lang="en-US" sz="1800" spc="-1" strike="noStrike">
                <a:solidFill>
                  <a:srgbClr val="000000"/>
                </a:solidFill>
                <a:latin typeface="Avenir Next LT Pro"/>
              </a:rPr>
              <a:t>Une monnaie qui a pour réserve l’eau</a:t>
            </a:r>
            <a:endParaRPr b="0" lang="en-US" sz="1800" spc="-1" strike="noStrike">
              <a:solidFill>
                <a:srgbClr val="000000"/>
              </a:solidFill>
              <a:latin typeface="Avenir Next LT Pro"/>
            </a:endParaRPr>
          </a:p>
          <a:p>
            <a:pPr marL="228600" indent="-228240">
              <a:lnSpc>
                <a:spcPct val="90000"/>
              </a:lnSpc>
              <a:spcBef>
                <a:spcPts val="1001"/>
              </a:spcBef>
              <a:buClr>
                <a:srgbClr val="203040"/>
              </a:buClr>
              <a:buFont typeface="Arial"/>
              <a:buChar char="•"/>
            </a:pPr>
            <a:r>
              <a:rPr b="0" lang="en-US" sz="1800" spc="-1" strike="noStrike">
                <a:solidFill>
                  <a:srgbClr val="000000"/>
                </a:solidFill>
                <a:latin typeface="Avenir Next LT Pro"/>
              </a:rPr>
              <a:t>Une monnaie internationale qui bénéficie à tous</a:t>
            </a:r>
            <a:endParaRPr b="0" lang="en-US" sz="1800" spc="-1" strike="noStrike">
              <a:solidFill>
                <a:srgbClr val="000000"/>
              </a:solidFill>
              <a:latin typeface="Avenir Next LT Pro"/>
            </a:endParaRPr>
          </a:p>
          <a:p>
            <a:pPr marL="228600" indent="-228240">
              <a:lnSpc>
                <a:spcPct val="90000"/>
              </a:lnSpc>
              <a:spcBef>
                <a:spcPts val="1001"/>
              </a:spcBef>
              <a:buClr>
                <a:srgbClr val="203040"/>
              </a:buClr>
              <a:buFont typeface="Arial"/>
              <a:buChar char="•"/>
            </a:pPr>
            <a:r>
              <a:rPr b="0" lang="en-US" sz="1800" spc="-1" strike="noStrike">
                <a:solidFill>
                  <a:srgbClr val="000000"/>
                </a:solidFill>
                <a:latin typeface="Avenir Next LT Pro"/>
              </a:rPr>
              <a:t>Sauter dans le grand bain en toute sécurité </a:t>
            </a:r>
            <a:endParaRPr b="0" lang="en-US" sz="1800" spc="-1" strike="noStrike">
              <a:solidFill>
                <a:srgbClr val="000000"/>
              </a:solidFill>
              <a:latin typeface="Avenir Next LT Pro"/>
            </a:endParaRPr>
          </a:p>
          <a:p>
            <a:pPr marL="228600" indent="-228240">
              <a:lnSpc>
                <a:spcPct val="90000"/>
              </a:lnSpc>
              <a:spcBef>
                <a:spcPts val="1001"/>
              </a:spcBef>
              <a:buClr>
                <a:srgbClr val="203040"/>
              </a:buClr>
              <a:buFont typeface="Arial"/>
              <a:buChar char="•"/>
            </a:pPr>
            <a:r>
              <a:rPr b="0" lang="en-US" sz="1800" spc="-1" strike="noStrike">
                <a:solidFill>
                  <a:srgbClr val="000000"/>
                </a:solidFill>
                <a:latin typeface="Avenir Next LT Pro"/>
              </a:rPr>
              <a:t>Plus qu’une monnaie une communauté</a:t>
            </a:r>
            <a:endParaRPr b="0" lang="en-US" sz="18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rPr>
              <a:t>  </a:t>
            </a:r>
            <a:endParaRPr b="0" lang="en-US" sz="1800" spc="-1" strike="noStrike">
              <a:solidFill>
                <a:srgbClr val="000000"/>
              </a:solidFill>
              <a:latin typeface="Avenir Next LT Pro"/>
            </a:endParaRPr>
          </a:p>
        </p:txBody>
      </p:sp>
      <p:pic>
        <p:nvPicPr>
          <p:cNvPr id="317" name="Picture 2" descr=""/>
          <p:cNvPicPr/>
          <p:nvPr/>
        </p:nvPicPr>
        <p:blipFill>
          <a:blip r:embed="rId1"/>
          <a:srcRect l="0" t="11881" r="3" b="1206"/>
          <a:stretch/>
        </p:blipFill>
        <p:spPr>
          <a:xfrm>
            <a:off x="5728680" y="2062440"/>
            <a:ext cx="6217920" cy="3647880"/>
          </a:xfrm>
          <a:prstGeom prst="rect">
            <a:avLst/>
          </a:prstGeom>
          <a:ln>
            <a:noFill/>
          </a:ln>
        </p:spPr>
      </p:pic>
      <p:sp>
        <p:nvSpPr>
          <p:cNvPr id="318" name="TextShape 3"/>
          <p:cNvSpPr txBox="1"/>
          <p:nvPr/>
        </p:nvSpPr>
        <p:spPr>
          <a:xfrm>
            <a:off x="838080" y="365040"/>
            <a:ext cx="10515240" cy="1325160"/>
          </a:xfrm>
          <a:prstGeom prst="rect">
            <a:avLst/>
          </a:prstGeom>
          <a:noFill/>
          <a:ln>
            <a:noFill/>
          </a:ln>
        </p:spPr>
        <p:txBody>
          <a:bodyPr anchor="b">
            <a:normAutofit fontScale="66000"/>
          </a:bodyPr>
          <a:p>
            <a:pPr algn="ctr">
              <a:lnSpc>
                <a:spcPct val="100000"/>
              </a:lnSpc>
            </a:pPr>
            <a:r>
              <a:rPr b="0" lang="fr-FR" sz="5400" spc="-1" strike="noStrike">
                <a:solidFill>
                  <a:srgbClr val="000000"/>
                </a:solidFill>
                <a:latin typeface="Aharoni"/>
              </a:rPr>
              <a:t>AquaCoin la monnaie qui vit au rythme des vagues</a:t>
            </a:r>
            <a:endParaRPr b="0" lang="fr-FR" sz="5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9" name="CustomShape 1"/>
          <p:cNvSpPr/>
          <p:nvPr/>
        </p:nvSpPr>
        <p:spPr>
          <a:xfrm>
            <a:off x="15120" y="360"/>
            <a:ext cx="12191760" cy="6857640"/>
          </a:xfrm>
          <a:prstGeom prst="rect">
            <a:avLst/>
          </a:prstGeom>
          <a:solidFill>
            <a:srgbClr val="ffffff"/>
          </a:solidFill>
          <a:ln>
            <a:noFill/>
          </a:ln>
        </p:spPr>
        <p:style>
          <a:lnRef idx="0"/>
          <a:fillRef idx="0"/>
          <a:effectRef idx="0"/>
          <a:fontRef idx="minor"/>
        </p:style>
      </p:sp>
      <p:sp>
        <p:nvSpPr>
          <p:cNvPr id="320" name="TextShape 2"/>
          <p:cNvSpPr txBox="1"/>
          <p:nvPr/>
        </p:nvSpPr>
        <p:spPr>
          <a:xfrm>
            <a:off x="838080" y="1800000"/>
            <a:ext cx="4645440" cy="5058000"/>
          </a:xfrm>
          <a:prstGeom prst="rect">
            <a:avLst/>
          </a:prstGeom>
          <a:noFill/>
          <a:ln>
            <a:noFill/>
          </a:ln>
        </p:spPr>
        <p:txBody>
          <a:bodyPr anchor="ctr">
            <a:noAutofit/>
          </a:bodyPr>
          <a:p>
            <a:pPr>
              <a:lnSpc>
                <a:spcPct val="90000"/>
              </a:lnSpc>
              <a:spcBef>
                <a:spcPts val="1001"/>
              </a:spcBef>
            </a:pPr>
            <a:endParaRPr b="0" lang="en-US" sz="20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rPr>
              <a:t>  </a:t>
            </a:r>
            <a:r>
              <a:rPr b="0" lang="en-US" sz="1800" spc="-1" strike="noStrike">
                <a:solidFill>
                  <a:srgbClr val="000000"/>
                </a:solidFill>
                <a:latin typeface="Avenir Next LT Pro"/>
              </a:rPr>
              <a:t>° A currency that has water as its         reserve</a:t>
            </a:r>
            <a:endParaRPr b="0" lang="en-US" sz="18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ea typeface="Microsoft YaHei"/>
              </a:rPr>
              <a:t> </a:t>
            </a:r>
            <a:r>
              <a:rPr b="0" lang="en-US" sz="1800" spc="-1" strike="noStrike">
                <a:solidFill>
                  <a:srgbClr val="000000"/>
                </a:solidFill>
                <a:latin typeface="Avenir Next LT Pro"/>
                <a:ea typeface="Microsoft YaHei"/>
              </a:rPr>
              <a:t>° An international currency that </a:t>
            </a:r>
            <a:r>
              <a:rPr b="0" lang="en-US" sz="1800" spc="-1" strike="noStrike">
                <a:solidFill>
                  <a:srgbClr val="000000"/>
                </a:solidFill>
                <a:latin typeface="Avenir Next LT Pro"/>
              </a:rPr>
              <a:t>benefits everyone    </a:t>
            </a:r>
            <a:endParaRPr b="0" lang="en-US" sz="18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rPr>
              <a:t> </a:t>
            </a:r>
            <a:r>
              <a:rPr b="0" lang="en-US" sz="1800" spc="-1" strike="noStrike">
                <a:solidFill>
                  <a:srgbClr val="000000"/>
                </a:solidFill>
                <a:latin typeface="Avenir Next LT Pro"/>
              </a:rPr>
              <a:t>°Jumping into the big bath safely </a:t>
            </a:r>
            <a:endParaRPr b="0" lang="en-US" sz="18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rPr>
              <a:t> </a:t>
            </a:r>
            <a:r>
              <a:rPr b="0" lang="en-US" sz="1800" spc="-1" strike="noStrike">
                <a:solidFill>
                  <a:srgbClr val="000000"/>
                </a:solidFill>
                <a:latin typeface="Avenir Next LT Pro"/>
              </a:rPr>
              <a:t>°More than a currency a community  </a:t>
            </a:r>
            <a:endParaRPr b="0" lang="en-US" sz="1800" spc="-1" strike="noStrike">
              <a:solidFill>
                <a:srgbClr val="000000"/>
              </a:solidFill>
              <a:latin typeface="Avenir Next LT Pro"/>
            </a:endParaRPr>
          </a:p>
          <a:p>
            <a:pPr>
              <a:lnSpc>
                <a:spcPct val="90000"/>
              </a:lnSpc>
              <a:spcBef>
                <a:spcPts val="1001"/>
              </a:spcBef>
            </a:pPr>
            <a:endParaRPr b="0" lang="en-US" sz="1800" spc="-1" strike="noStrike">
              <a:solidFill>
                <a:srgbClr val="000000"/>
              </a:solidFill>
              <a:latin typeface="Avenir Next LT Pro"/>
            </a:endParaRPr>
          </a:p>
          <a:p>
            <a:pPr>
              <a:lnSpc>
                <a:spcPct val="90000"/>
              </a:lnSpc>
              <a:spcBef>
                <a:spcPts val="1001"/>
              </a:spcBef>
            </a:pPr>
            <a:r>
              <a:rPr b="0" lang="en-US" sz="1800" spc="-1" strike="noStrike">
                <a:solidFill>
                  <a:srgbClr val="000000"/>
                </a:solidFill>
                <a:latin typeface="Avenir Next LT Pro"/>
              </a:rPr>
              <a:t> </a:t>
            </a:r>
            <a:endParaRPr b="0" lang="en-US" sz="1800" spc="-1" strike="noStrike">
              <a:solidFill>
                <a:srgbClr val="000000"/>
              </a:solidFill>
              <a:latin typeface="Avenir Next LT Pro"/>
            </a:endParaRPr>
          </a:p>
        </p:txBody>
      </p:sp>
      <p:pic>
        <p:nvPicPr>
          <p:cNvPr id="321" name="Picture 2" descr=""/>
          <p:cNvPicPr/>
          <p:nvPr/>
        </p:nvPicPr>
        <p:blipFill>
          <a:blip r:embed="rId1"/>
          <a:srcRect l="0" t="11881" r="3" b="1206"/>
          <a:stretch/>
        </p:blipFill>
        <p:spPr>
          <a:xfrm>
            <a:off x="5728680" y="2062440"/>
            <a:ext cx="6217920" cy="3647880"/>
          </a:xfrm>
          <a:prstGeom prst="rect">
            <a:avLst/>
          </a:prstGeom>
          <a:ln>
            <a:noFill/>
          </a:ln>
        </p:spPr>
      </p:pic>
      <p:sp>
        <p:nvSpPr>
          <p:cNvPr id="322" name="TextShape 3"/>
          <p:cNvSpPr txBox="1"/>
          <p:nvPr/>
        </p:nvSpPr>
        <p:spPr>
          <a:xfrm>
            <a:off x="838080" y="365040"/>
            <a:ext cx="10515240" cy="1325160"/>
          </a:xfrm>
          <a:prstGeom prst="rect">
            <a:avLst/>
          </a:prstGeom>
          <a:noFill/>
          <a:ln>
            <a:noFill/>
          </a:ln>
        </p:spPr>
        <p:txBody>
          <a:bodyPr anchor="b">
            <a:normAutofit fontScale="35000"/>
          </a:bodyPr>
          <a:p>
            <a:pPr algn="ctr">
              <a:lnSpc>
                <a:spcPct val="100000"/>
              </a:lnSpc>
            </a:pPr>
            <a:r>
              <a:rPr b="0" lang="fr-FR" sz="5400" spc="-1" strike="noStrike">
                <a:solidFill>
                  <a:srgbClr val="000000"/>
                </a:solidFill>
                <a:latin typeface="Aharoni"/>
              </a:rPr>
              <a:t>AquaCoin the currency that lives to the rhythm of the waves</a:t>
            </a:r>
            <a:endParaRPr b="0" lang="fr-FR" sz="5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TextShape 1"/>
          <p:cNvSpPr txBox="1"/>
          <p:nvPr/>
        </p:nvSpPr>
        <p:spPr>
          <a:xfrm>
            <a:off x="838080" y="734400"/>
            <a:ext cx="10515240" cy="928440"/>
          </a:xfrm>
          <a:prstGeom prst="rect">
            <a:avLst/>
          </a:prstGeom>
          <a:noFill/>
          <a:ln>
            <a:noFill/>
          </a:ln>
        </p:spPr>
        <p:txBody>
          <a:bodyPr anchor="b" anchorCtr="1">
            <a:noAutofit/>
          </a:bodyPr>
          <a:p>
            <a:pPr algn="ctr">
              <a:lnSpc>
                <a:spcPct val="100000"/>
              </a:lnSpc>
            </a:pPr>
            <a:br/>
            <a:br/>
            <a:br/>
            <a:br/>
            <a:r>
              <a:rPr b="0" lang="fr-FR" sz="4800" spc="-1" strike="noStrike">
                <a:solidFill>
                  <a:srgbClr val="000000"/>
                </a:solidFill>
                <a:latin typeface="Aharoni"/>
              </a:rPr>
              <a:t>Les valeurs de l’eau</a:t>
            </a:r>
            <a:br/>
            <a:endParaRPr b="0" lang="fr-FR" sz="4800" spc="-1" strike="noStrike">
              <a:solidFill>
                <a:srgbClr val="000000"/>
              </a:solidFill>
              <a:latin typeface="Calibri"/>
            </a:endParaRPr>
          </a:p>
        </p:txBody>
      </p:sp>
      <p:sp>
        <p:nvSpPr>
          <p:cNvPr id="324" name="TextShape 2"/>
          <p:cNvSpPr txBox="1"/>
          <p:nvPr/>
        </p:nvSpPr>
        <p:spPr>
          <a:xfrm>
            <a:off x="838080" y="1567800"/>
            <a:ext cx="10515240" cy="5151240"/>
          </a:xfrm>
          <a:prstGeom prst="rect">
            <a:avLst/>
          </a:prstGeom>
          <a:noFill/>
          <a:ln>
            <a:noFill/>
          </a:ln>
        </p:spPr>
        <p:txBody>
          <a:bodyPr anchorCtr="1">
            <a:noAutofit/>
          </a:bodyPr>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sur un plan de vie, l’eau est indispensable. Elle recouvre plus de 70% de la surface de la Terre, mais l’eau douce elle, ne représente que 2,5% du total disponible.</a:t>
            </a:r>
            <a:endParaRPr b="0" lang="en-US" sz="24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Le dérèglement climatique contribue à l’évaporation de cette eau. Aujourd’hui 2 milliards de personnes vivent sous stress hydrique, et 770 millions sans eau potable. Elle se fait rare et ceci est dû en partie à la surpopulation. D’ici 2030, les réserves mondiales suffiront à combler seulement 60% de la demande.</a:t>
            </a:r>
            <a:endParaRPr b="0" lang="en-US" sz="24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97,5% de l’eau sur Terre est salée ! L’eau des lacs, rivières, ruisseaux, étangs etc ne représente que 0,3% de l’eau douce disponible. Le reste est piégé dans le sol et les glaciers. Ce manque d’eau potable concerne directement 748 millions de personnes, soit 11% de la population mondiale qui n’y a pas accès.</a:t>
            </a:r>
            <a:endParaRPr b="0" lang="en-US" sz="2400" spc="-1" strike="noStrike">
              <a:solidFill>
                <a:srgbClr val="000000"/>
              </a:solidFill>
              <a:latin typeface="Avenir Next LT Pro"/>
            </a:endParaRPr>
          </a:p>
          <a:p>
            <a:pPr>
              <a:lnSpc>
                <a:spcPct val="11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TextShape 1"/>
          <p:cNvSpPr txBox="1"/>
          <p:nvPr/>
        </p:nvSpPr>
        <p:spPr>
          <a:xfrm>
            <a:off x="1008000" y="209160"/>
            <a:ext cx="10515240" cy="1302840"/>
          </a:xfrm>
          <a:prstGeom prst="rect">
            <a:avLst/>
          </a:prstGeom>
          <a:noFill/>
          <a:ln>
            <a:noFill/>
          </a:ln>
        </p:spPr>
        <p:txBody>
          <a:bodyPr anchor="b" anchorCtr="1">
            <a:noAutofit/>
          </a:bodyPr>
          <a:p>
            <a:pPr algn="ctr">
              <a:lnSpc>
                <a:spcPct val="100000"/>
              </a:lnSpc>
            </a:pPr>
            <a:br/>
            <a:br/>
            <a:br/>
            <a:br/>
            <a:r>
              <a:rPr b="0" lang="fr-FR" sz="4800" spc="-1" strike="noStrike">
                <a:solidFill>
                  <a:srgbClr val="000000"/>
                </a:solidFill>
                <a:latin typeface="Aharoni"/>
              </a:rPr>
              <a:t>Water values</a:t>
            </a:r>
            <a:endParaRPr b="0" lang="fr-FR" sz="4800" spc="-1" strike="noStrike">
              <a:solidFill>
                <a:srgbClr val="000000"/>
              </a:solidFill>
              <a:latin typeface="Calibri"/>
            </a:endParaRPr>
          </a:p>
        </p:txBody>
      </p:sp>
      <p:sp>
        <p:nvSpPr>
          <p:cNvPr id="326" name="TextShape 2"/>
          <p:cNvSpPr txBox="1"/>
          <p:nvPr/>
        </p:nvSpPr>
        <p:spPr>
          <a:xfrm>
            <a:off x="838080" y="1567800"/>
            <a:ext cx="10515240" cy="5151240"/>
          </a:xfrm>
          <a:prstGeom prst="rect">
            <a:avLst/>
          </a:prstGeom>
          <a:noFill/>
          <a:ln>
            <a:noFill/>
          </a:ln>
        </p:spPr>
        <p:txBody>
          <a:bodyPr anchorCtr="1">
            <a:noAutofit/>
          </a:bodyPr>
          <a:p>
            <a:pPr>
              <a:lnSpc>
                <a:spcPct val="110000"/>
              </a:lnSpc>
              <a:spcAft>
                <a:spcPts val="1001"/>
              </a:spcAft>
            </a:pPr>
            <a:r>
              <a:rPr b="0" lang="en-US" sz="2400" spc="-1" strike="noStrike">
                <a:solidFill>
                  <a:srgbClr val="000000"/>
                </a:solidFill>
                <a:latin typeface="Calibri"/>
              </a:rPr>
              <a:t>On a living plan, water is essential. It covers more than 70% of the Earth's surface, but fresh water represents only 2.5% of the total available.</a:t>
            </a:r>
            <a:endParaRPr b="0" lang="en-US" sz="2400" spc="-1" strike="noStrike">
              <a:solidFill>
                <a:srgbClr val="000000"/>
              </a:solidFill>
              <a:latin typeface="Avenir Next LT Pro"/>
            </a:endParaRPr>
          </a:p>
          <a:p>
            <a:pPr>
              <a:lnSpc>
                <a:spcPct val="110000"/>
              </a:lnSpc>
              <a:spcAft>
                <a:spcPts val="1001"/>
              </a:spcAft>
            </a:pPr>
            <a:r>
              <a:rPr b="0" lang="en-US" sz="2400" spc="-1" strike="noStrike">
                <a:solidFill>
                  <a:srgbClr val="000000"/>
                </a:solidFill>
                <a:latin typeface="Calibri"/>
              </a:rPr>
              <a:t>Climate change contributes to the evaporation of this water. Today 2 billion people live under water stress, and 770 million without drinking water. It is rare and this is partly due to overpopulation. By 2030, global reserves will be sufficient to meet only 60% of demand.</a:t>
            </a:r>
            <a:endParaRPr b="0" lang="en-US" sz="2400" spc="-1" strike="noStrike">
              <a:solidFill>
                <a:srgbClr val="000000"/>
              </a:solidFill>
              <a:latin typeface="Avenir Next LT Pro"/>
            </a:endParaRPr>
          </a:p>
          <a:p>
            <a:pPr>
              <a:lnSpc>
                <a:spcPct val="110000"/>
              </a:lnSpc>
              <a:spcAft>
                <a:spcPts val="1001"/>
              </a:spcAft>
            </a:pPr>
            <a:r>
              <a:rPr b="0" lang="en-US" sz="2400" spc="-1" strike="noStrike">
                <a:solidFill>
                  <a:srgbClr val="000000"/>
                </a:solidFill>
                <a:latin typeface="Calibri"/>
              </a:rPr>
              <a:t>97.5% of the water on Earth is salty! Water from lakes, rivers, streams, ponds etc. represents only 0.3% of the available fresh water. The rest is trapped in the soil and glaciers. This lack of drinking water directly affects 748 million people, or 11% of the world's population who do not have access to it.</a:t>
            </a:r>
            <a:endParaRPr b="0" lang="en-US" sz="2400" spc="-1" strike="noStrike">
              <a:solidFill>
                <a:srgbClr val="000000"/>
              </a:solidFill>
              <a:latin typeface="Avenir Next LT Pro"/>
            </a:endParaRPr>
          </a:p>
          <a:p>
            <a:pPr>
              <a:lnSpc>
                <a:spcPct val="11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TextShape 1"/>
          <p:cNvSpPr txBox="1"/>
          <p:nvPr/>
        </p:nvSpPr>
        <p:spPr>
          <a:xfrm>
            <a:off x="1025640" y="352440"/>
            <a:ext cx="4343040" cy="1551240"/>
          </a:xfrm>
          <a:prstGeom prst="rect">
            <a:avLst/>
          </a:prstGeom>
          <a:noFill/>
          <a:ln>
            <a:noFill/>
          </a:ln>
        </p:spPr>
        <p:txBody>
          <a:bodyPr anchor="b">
            <a:noAutofit/>
          </a:bodyPr>
          <a:p>
            <a:pPr>
              <a:lnSpc>
                <a:spcPct val="100000"/>
              </a:lnSpc>
            </a:pPr>
            <a:r>
              <a:rPr b="0" lang="fr-FR" sz="3000" spc="-1" strike="noStrike">
                <a:solidFill>
                  <a:srgbClr val="000000"/>
                </a:solidFill>
                <a:latin typeface="Aharoni"/>
              </a:rPr>
              <a:t>Les acteurs de l’eau</a:t>
            </a:r>
            <a:endParaRPr b="0" lang="fr-FR" sz="3000" spc="-1" strike="noStrike">
              <a:solidFill>
                <a:srgbClr val="000000"/>
              </a:solidFill>
              <a:latin typeface="Calibri"/>
            </a:endParaRPr>
          </a:p>
        </p:txBody>
      </p:sp>
      <p:sp>
        <p:nvSpPr>
          <p:cNvPr id="328" name="TextShape 2"/>
          <p:cNvSpPr txBox="1"/>
          <p:nvPr/>
        </p:nvSpPr>
        <p:spPr>
          <a:xfrm>
            <a:off x="839880" y="2818080"/>
            <a:ext cx="4343040" cy="3050640"/>
          </a:xfrm>
          <a:prstGeom prst="rect">
            <a:avLst/>
          </a:prstGeom>
          <a:noFill/>
          <a:ln>
            <a:noFill/>
          </a:ln>
        </p:spPr>
        <p:txBody>
          <a:bodyPr>
            <a:normAutofit fontScale="70000"/>
          </a:bodyPr>
          <a:p>
            <a:pPr>
              <a:lnSpc>
                <a:spcPct val="110000"/>
              </a:lnSpc>
              <a:spcBef>
                <a:spcPts val="1001"/>
              </a:spcBef>
            </a:pPr>
            <a:r>
              <a:rPr b="0" i="1" lang="en-US" sz="2400" spc="-1" strike="noStrike">
                <a:solidFill>
                  <a:srgbClr val="00b0f0"/>
                </a:solidFill>
                <a:latin typeface="Avenir Next LT Pro"/>
              </a:rPr>
              <a:t>Entreprises et agents qui contribue a la production d’eau potable, dépollution des eaux, entretien et acheminement. </a:t>
            </a:r>
            <a:r>
              <a:rPr b="0" lang="en-US" sz="2400" spc="-1" strike="noStrike">
                <a:solidFill>
                  <a:srgbClr val="00b0f0"/>
                </a:solidFill>
                <a:latin typeface="Work Sans"/>
              </a:rPr>
              <a:t>Le marché mondial de l’eau avoisine 1.100 milliards de dollars (soit près de 1.000 milliards d’euros) et affiche une croissance annuelle moyenne de 6%.</a:t>
            </a:r>
            <a:endParaRPr b="0" lang="en-US" sz="2400" spc="-1" strike="noStrike">
              <a:solidFill>
                <a:srgbClr val="000000"/>
              </a:solidFill>
              <a:latin typeface="Avenir Next LT Pro"/>
            </a:endParaRPr>
          </a:p>
        </p:txBody>
      </p:sp>
      <p:pic>
        <p:nvPicPr>
          <p:cNvPr id="329" name="Picture 2" descr=""/>
          <p:cNvPicPr/>
          <p:nvPr/>
        </p:nvPicPr>
        <p:blipFill>
          <a:blip r:embed="rId1"/>
          <a:stretch/>
        </p:blipFill>
        <p:spPr>
          <a:xfrm>
            <a:off x="5554800" y="644400"/>
            <a:ext cx="5800320" cy="560592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TextShape 1"/>
          <p:cNvSpPr txBox="1"/>
          <p:nvPr/>
        </p:nvSpPr>
        <p:spPr>
          <a:xfrm>
            <a:off x="1025640" y="352440"/>
            <a:ext cx="4343040" cy="1551240"/>
          </a:xfrm>
          <a:prstGeom prst="rect">
            <a:avLst/>
          </a:prstGeom>
          <a:noFill/>
          <a:ln>
            <a:noFill/>
          </a:ln>
        </p:spPr>
        <p:txBody>
          <a:bodyPr anchor="b">
            <a:noAutofit/>
          </a:bodyPr>
          <a:p>
            <a:pPr>
              <a:lnSpc>
                <a:spcPct val="100000"/>
              </a:lnSpc>
            </a:pPr>
            <a:r>
              <a:rPr b="0" lang="fr-FR" sz="3000" spc="-1" strike="noStrike">
                <a:solidFill>
                  <a:srgbClr val="000000"/>
                </a:solidFill>
                <a:latin typeface="Aharoni"/>
              </a:rPr>
              <a:t>Water stakeholders</a:t>
            </a:r>
            <a:endParaRPr b="0" lang="fr-FR" sz="3000" spc="-1" strike="noStrike">
              <a:solidFill>
                <a:srgbClr val="000000"/>
              </a:solidFill>
              <a:latin typeface="Calibri"/>
            </a:endParaRPr>
          </a:p>
        </p:txBody>
      </p:sp>
      <p:sp>
        <p:nvSpPr>
          <p:cNvPr id="331" name="TextShape 2"/>
          <p:cNvSpPr txBox="1"/>
          <p:nvPr/>
        </p:nvSpPr>
        <p:spPr>
          <a:xfrm>
            <a:off x="839880" y="2818080"/>
            <a:ext cx="4343040" cy="3050640"/>
          </a:xfrm>
          <a:prstGeom prst="rect">
            <a:avLst/>
          </a:prstGeom>
          <a:noFill/>
          <a:ln>
            <a:noFill/>
          </a:ln>
        </p:spPr>
        <p:txBody>
          <a:bodyPr>
            <a:normAutofit fontScale="56000"/>
          </a:bodyPr>
          <a:p>
            <a:pPr>
              <a:lnSpc>
                <a:spcPct val="110000"/>
              </a:lnSpc>
              <a:spcBef>
                <a:spcPts val="1001"/>
              </a:spcBef>
            </a:pPr>
            <a:r>
              <a:rPr b="0" lang="en-US" sz="2400" spc="-1" strike="noStrike">
                <a:solidFill>
                  <a:srgbClr val="00b0f0"/>
                </a:solidFill>
                <a:latin typeface="Avenir Next LT Pro"/>
              </a:rPr>
              <a:t>Companies and agents that contribute to the production of drinking water, water depollution, maintenance and transport. The global water market is around 1,100 billion dollars (nearly 1,000 billion euros) and shows an average annual growth of 6%.</a:t>
            </a:r>
            <a:endParaRPr b="0" lang="en-US" sz="2400" spc="-1" strike="noStrike">
              <a:solidFill>
                <a:srgbClr val="000000"/>
              </a:solidFill>
              <a:latin typeface="Avenir Next LT Pro"/>
            </a:endParaRPr>
          </a:p>
        </p:txBody>
      </p:sp>
      <p:pic>
        <p:nvPicPr>
          <p:cNvPr id="332" name="Picture 2" descr=""/>
          <p:cNvPicPr/>
          <p:nvPr/>
        </p:nvPicPr>
        <p:blipFill>
          <a:blip r:embed="rId1"/>
          <a:stretch/>
        </p:blipFill>
        <p:spPr>
          <a:xfrm>
            <a:off x="5554800" y="644400"/>
            <a:ext cx="5800320" cy="560592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TextShape 1"/>
          <p:cNvSpPr txBox="1"/>
          <p:nvPr/>
        </p:nvSpPr>
        <p:spPr>
          <a:xfrm>
            <a:off x="831960" y="365760"/>
            <a:ext cx="10515240" cy="1372680"/>
          </a:xfrm>
          <a:prstGeom prst="rect">
            <a:avLst/>
          </a:prstGeom>
          <a:noFill/>
          <a:ln>
            <a:noFill/>
          </a:ln>
        </p:spPr>
        <p:txBody>
          <a:bodyPr anchor="b">
            <a:normAutofit/>
          </a:bodyPr>
          <a:p>
            <a:pPr algn="ctr">
              <a:lnSpc>
                <a:spcPct val="100000"/>
              </a:lnSpc>
            </a:pPr>
            <a:r>
              <a:rPr b="0" lang="fr-FR" sz="4800" spc="-1" strike="noStrike">
                <a:solidFill>
                  <a:srgbClr val="000000"/>
                </a:solidFill>
                <a:latin typeface="Aharoni"/>
              </a:rPr>
              <a:t>     </a:t>
            </a:r>
            <a:r>
              <a:rPr b="0" lang="fr-FR" sz="4800" spc="-1" strike="noStrike">
                <a:solidFill>
                  <a:srgbClr val="00b0f0"/>
                </a:solidFill>
                <a:latin typeface="Aharoni"/>
              </a:rPr>
              <a:t>La planète bleu…</a:t>
            </a:r>
            <a:endParaRPr b="0" lang="fr-FR" sz="4800" spc="-1" strike="noStrike">
              <a:solidFill>
                <a:srgbClr val="000000"/>
              </a:solidFill>
              <a:latin typeface="Calibri"/>
            </a:endParaRPr>
          </a:p>
        </p:txBody>
      </p:sp>
      <p:sp>
        <p:nvSpPr>
          <p:cNvPr id="334" name="TextShape 2"/>
          <p:cNvSpPr txBox="1"/>
          <p:nvPr/>
        </p:nvSpPr>
        <p:spPr>
          <a:xfrm>
            <a:off x="831960" y="2383560"/>
            <a:ext cx="10515240" cy="3705840"/>
          </a:xfrm>
          <a:prstGeom prst="rect">
            <a:avLst/>
          </a:prstGeom>
          <a:noFill/>
          <a:ln>
            <a:noFill/>
          </a:ln>
        </p:spPr>
        <p:txBody>
          <a:bodyPr>
            <a:noAutofit/>
          </a:bodyPr>
          <a:p>
            <a:pPr>
              <a:lnSpc>
                <a:spcPct val="110000"/>
              </a:lnSpc>
              <a:spcAft>
                <a:spcPts val="1001"/>
              </a:spcAft>
            </a:pPr>
            <a:r>
              <a:rPr b="0" lang="en-US" sz="2400" spc="-1" strike="noStrike">
                <a:solidFill>
                  <a:srgbClr val="000000"/>
                </a:solidFill>
                <a:latin typeface="Calibri"/>
              </a:rPr>
              <a:t>En plus des risques de pénurie, l’humanité est confrontée à un autre problème : la qualité de l’eau se dégrade. Ceci entraîne des risques sanitaires pour les populations. Dans des pays comme la Chine et l’Inde, l’eau est polluée par les rejets industriels dans les fleuves. En Europe, en Amérique du Nord et en Asie, la moitié des lacs et des rivières sont pollués par les algues qui empoisonnent les milieux naturels. Les produits chimiques utilisés en agriculture finissent également par s’infiltrer dans les sols jusqu’aux nappes phréatiques.</a:t>
            </a:r>
            <a:endParaRPr b="0" lang="en-US" sz="2400" spc="-1" strike="noStrike">
              <a:solidFill>
                <a:srgbClr val="000000"/>
              </a:solidFill>
              <a:latin typeface="Avenir Next LT Pro"/>
            </a:endParaRPr>
          </a:p>
          <a:p>
            <a:pPr>
              <a:lnSpc>
                <a:spcPct val="11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TextShape 1"/>
          <p:cNvSpPr txBox="1"/>
          <p:nvPr/>
        </p:nvSpPr>
        <p:spPr>
          <a:xfrm>
            <a:off x="831960" y="365760"/>
            <a:ext cx="10515240" cy="1372680"/>
          </a:xfrm>
          <a:prstGeom prst="rect">
            <a:avLst/>
          </a:prstGeom>
          <a:noFill/>
          <a:ln>
            <a:noFill/>
          </a:ln>
        </p:spPr>
        <p:txBody>
          <a:bodyPr anchor="b">
            <a:normAutofit/>
          </a:bodyPr>
          <a:p>
            <a:pPr algn="ctr">
              <a:lnSpc>
                <a:spcPct val="100000"/>
              </a:lnSpc>
            </a:pPr>
            <a:r>
              <a:rPr b="0" lang="fr-FR" sz="4800" spc="-1" strike="noStrike">
                <a:solidFill>
                  <a:srgbClr val="000000"/>
                </a:solidFill>
                <a:latin typeface="Aharoni"/>
              </a:rPr>
              <a:t>     </a:t>
            </a:r>
            <a:r>
              <a:rPr b="0" lang="fr-FR" sz="4800" spc="-1" strike="noStrike">
                <a:solidFill>
                  <a:srgbClr val="00b0f0"/>
                </a:solidFill>
                <a:latin typeface="Aharoni"/>
              </a:rPr>
              <a:t>The blue planet...</a:t>
            </a:r>
            <a:endParaRPr b="0" lang="fr-FR" sz="4800" spc="-1" strike="noStrike">
              <a:solidFill>
                <a:srgbClr val="000000"/>
              </a:solidFill>
              <a:latin typeface="Calibri"/>
            </a:endParaRPr>
          </a:p>
        </p:txBody>
      </p:sp>
      <p:sp>
        <p:nvSpPr>
          <p:cNvPr id="336" name="TextShape 2"/>
          <p:cNvSpPr txBox="1"/>
          <p:nvPr/>
        </p:nvSpPr>
        <p:spPr>
          <a:xfrm>
            <a:off x="831960" y="2383560"/>
            <a:ext cx="10515240" cy="3705840"/>
          </a:xfrm>
          <a:prstGeom prst="rect">
            <a:avLst/>
          </a:prstGeom>
          <a:noFill/>
          <a:ln>
            <a:noFill/>
          </a:ln>
        </p:spPr>
        <p:txBody>
          <a:bodyPr>
            <a:noAutofit/>
          </a:bodyPr>
          <a:p>
            <a:pPr>
              <a:lnSpc>
                <a:spcPct val="110000"/>
              </a:lnSpc>
              <a:spcAft>
                <a:spcPts val="1001"/>
              </a:spcAft>
            </a:pPr>
            <a:r>
              <a:rPr b="0" lang="en-US" sz="2400" spc="-1" strike="noStrike">
                <a:solidFill>
                  <a:srgbClr val="000000"/>
                </a:solidFill>
                <a:latin typeface="Calibri"/>
              </a:rPr>
              <a:t>In addition to the risk of shortages, humanity faces another problem: water quality is deteriorating. This leads to health risks for populations. In countries such as China and India, water is polluted by industrial discharges into rivers. </a:t>
            </a:r>
            <a:endParaRPr b="0" lang="en-US" sz="2400" spc="-1" strike="noStrike">
              <a:solidFill>
                <a:srgbClr val="000000"/>
              </a:solidFill>
              <a:latin typeface="Avenir Next LT Pro"/>
            </a:endParaRPr>
          </a:p>
          <a:p>
            <a:pPr>
              <a:lnSpc>
                <a:spcPct val="110000"/>
              </a:lnSpc>
              <a:spcAft>
                <a:spcPts val="1001"/>
              </a:spcAft>
            </a:pPr>
            <a:r>
              <a:rPr b="0" lang="en-US" sz="2400" spc="-1" strike="noStrike">
                <a:solidFill>
                  <a:srgbClr val="000000"/>
                </a:solidFill>
                <a:latin typeface="Calibri"/>
              </a:rPr>
              <a:t> </a:t>
            </a:r>
            <a:r>
              <a:rPr b="0" lang="en-US" sz="2400" spc="-1" strike="noStrike">
                <a:solidFill>
                  <a:srgbClr val="000000"/>
                </a:solidFill>
                <a:latin typeface="Calibri"/>
              </a:rPr>
              <a:t>In Europe, North America and Asia, half of all lakes and rivers are polluted by algae that poison natural environments. Chemicals used in agriculture also end up seeping into the soil to groundwater.</a:t>
            </a:r>
            <a:endParaRPr b="0" lang="en-US" sz="2400" spc="-1" strike="noStrike">
              <a:solidFill>
                <a:srgbClr val="000000"/>
              </a:solidFill>
              <a:latin typeface="Avenir Next LT Pro"/>
            </a:endParaRPr>
          </a:p>
          <a:p>
            <a:pPr>
              <a:lnSpc>
                <a:spcPct val="11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37" name="Picture 2" descr=""/>
          <p:cNvPicPr/>
          <p:nvPr/>
        </p:nvPicPr>
        <p:blipFill>
          <a:blip r:embed="rId1"/>
          <a:srcRect l="2952" t="0" r="8743" b="0"/>
          <a:stretch/>
        </p:blipFill>
        <p:spPr>
          <a:xfrm>
            <a:off x="4117680" y="0"/>
            <a:ext cx="8074080" cy="6857640"/>
          </a:xfrm>
          <a:prstGeom prst="rect">
            <a:avLst/>
          </a:prstGeom>
          <a:ln>
            <a:noFill/>
          </a:ln>
        </p:spPr>
      </p:pic>
      <p:sp>
        <p:nvSpPr>
          <p:cNvPr id="338" name="CustomShape 1"/>
          <p:cNvSpPr/>
          <p:nvPr/>
        </p:nvSpPr>
        <p:spPr>
          <a:xfrm flipV="1">
            <a:off x="0" y="-360"/>
            <a:ext cx="7859520" cy="6858000"/>
          </a:xfrm>
          <a:custGeom>
            <a:avLst/>
            <a:gdLst/>
            <a:ah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339" name="CustomShape 2"/>
          <p:cNvSpPr/>
          <p:nvPr/>
        </p:nvSpPr>
        <p:spPr>
          <a:xfrm flipV="1">
            <a:off x="0" y="-360"/>
            <a:ext cx="7430760" cy="6858000"/>
          </a:xfrm>
          <a:custGeom>
            <a:avLst/>
            <a:gdLst/>
            <a:ah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40" name="TextShape 3"/>
          <p:cNvSpPr txBox="1"/>
          <p:nvPr/>
        </p:nvSpPr>
        <p:spPr>
          <a:xfrm>
            <a:off x="-764640" y="333720"/>
            <a:ext cx="6834960" cy="1479960"/>
          </a:xfrm>
          <a:prstGeom prst="rect">
            <a:avLst/>
          </a:prstGeom>
          <a:noFill/>
          <a:ln>
            <a:noFill/>
          </a:ln>
        </p:spPr>
        <p:txBody>
          <a:bodyPr anchor="b">
            <a:normAutofit/>
          </a:bodyPr>
          <a:p>
            <a:pPr>
              <a:lnSpc>
                <a:spcPct val="100000"/>
              </a:lnSpc>
            </a:pPr>
            <a:r>
              <a:rPr b="0" lang="fr-FR" sz="3000" spc="-1" strike="noStrike">
                <a:solidFill>
                  <a:srgbClr val="000000"/>
                </a:solidFill>
                <a:latin typeface="Aharoni"/>
              </a:rPr>
              <a:t>                 </a:t>
            </a:r>
            <a:r>
              <a:rPr b="0" lang="fr-FR" sz="4800" spc="-1" strike="noStrike">
                <a:solidFill>
                  <a:srgbClr val="00b0f0"/>
                </a:solidFill>
                <a:latin typeface="Aharoni"/>
              </a:rPr>
              <a:t>La réalité</a:t>
            </a:r>
            <a:endParaRPr b="0" lang="fr-FR" sz="4800" spc="-1" strike="noStrike">
              <a:solidFill>
                <a:srgbClr val="000000"/>
              </a:solidFill>
              <a:latin typeface="Calibri"/>
            </a:endParaRPr>
          </a:p>
        </p:txBody>
      </p:sp>
      <p:sp>
        <p:nvSpPr>
          <p:cNvPr id="341" name="TextShape 4"/>
          <p:cNvSpPr txBox="1"/>
          <p:nvPr/>
        </p:nvSpPr>
        <p:spPr>
          <a:xfrm>
            <a:off x="804600" y="2022480"/>
            <a:ext cx="3941280" cy="4154040"/>
          </a:xfrm>
          <a:prstGeom prst="rect">
            <a:avLst/>
          </a:prstGeom>
          <a:noFill/>
          <a:ln>
            <a:noFill/>
          </a:ln>
        </p:spPr>
        <p:txBody>
          <a:bodyPr>
            <a:normAutofit/>
          </a:bodyPr>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2 milliards d’individus vivent grâce à ces eaux.</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Sur 4001 points d’eau d’Europe, 14% sont « suffisamment » pollué pour tuer la faune aquatique.</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D’ici 2025, 3,5 milliards de personnes seront en pénurie d’eau potable : soit presque 50% de la population mondiale.</a:t>
            </a:r>
            <a:endParaRPr b="0" lang="en-US" sz="2000" spc="-1" strike="noStrike">
              <a:solidFill>
                <a:srgbClr val="000000"/>
              </a:solidFill>
              <a:latin typeface="Avenir Next LT Pro"/>
            </a:endParaRPr>
          </a:p>
          <a:p>
            <a:pPr>
              <a:lnSpc>
                <a:spcPct val="110000"/>
              </a:lnSpc>
              <a:spcBef>
                <a:spcPts val="1001"/>
              </a:spcBef>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42" name="Picture 2" descr=""/>
          <p:cNvPicPr/>
          <p:nvPr/>
        </p:nvPicPr>
        <p:blipFill>
          <a:blip r:embed="rId1"/>
          <a:srcRect l="2952" t="0" r="8743" b="0"/>
          <a:stretch/>
        </p:blipFill>
        <p:spPr>
          <a:xfrm>
            <a:off x="4117680" y="0"/>
            <a:ext cx="8074080" cy="6857640"/>
          </a:xfrm>
          <a:prstGeom prst="rect">
            <a:avLst/>
          </a:prstGeom>
          <a:ln>
            <a:noFill/>
          </a:ln>
        </p:spPr>
      </p:pic>
      <p:sp>
        <p:nvSpPr>
          <p:cNvPr id="343" name="CustomShape 1"/>
          <p:cNvSpPr/>
          <p:nvPr/>
        </p:nvSpPr>
        <p:spPr>
          <a:xfrm flipV="1">
            <a:off x="0" y="-360"/>
            <a:ext cx="7859520" cy="6858000"/>
          </a:xfrm>
          <a:custGeom>
            <a:avLst/>
            <a:gdLst/>
            <a:ah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344" name="CustomShape 2"/>
          <p:cNvSpPr/>
          <p:nvPr/>
        </p:nvSpPr>
        <p:spPr>
          <a:xfrm flipV="1">
            <a:off x="0" y="-360"/>
            <a:ext cx="7430760" cy="6858000"/>
          </a:xfrm>
          <a:custGeom>
            <a:avLst/>
            <a:gdLst/>
            <a:ah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45" name="TextShape 3"/>
          <p:cNvSpPr txBox="1"/>
          <p:nvPr/>
        </p:nvSpPr>
        <p:spPr>
          <a:xfrm>
            <a:off x="-764640" y="333720"/>
            <a:ext cx="6834960" cy="1479960"/>
          </a:xfrm>
          <a:prstGeom prst="rect">
            <a:avLst/>
          </a:prstGeom>
          <a:noFill/>
          <a:ln>
            <a:noFill/>
          </a:ln>
        </p:spPr>
        <p:txBody>
          <a:bodyPr anchor="b">
            <a:normAutofit/>
          </a:bodyPr>
          <a:p>
            <a:pPr>
              <a:lnSpc>
                <a:spcPct val="100000"/>
              </a:lnSpc>
            </a:pPr>
            <a:r>
              <a:rPr b="0" lang="fr-FR" sz="3000" spc="-1" strike="noStrike">
                <a:solidFill>
                  <a:srgbClr val="000000"/>
                </a:solidFill>
                <a:latin typeface="Aharoni"/>
              </a:rPr>
              <a:t>                 </a:t>
            </a:r>
            <a:r>
              <a:rPr b="0" lang="fr-FR" sz="4800" spc="-1" strike="noStrike">
                <a:solidFill>
                  <a:srgbClr val="00b0f0"/>
                </a:solidFill>
                <a:latin typeface="Aharoni"/>
              </a:rPr>
              <a:t>Reality</a:t>
            </a:r>
            <a:endParaRPr b="0" lang="fr-FR" sz="4800" spc="-1" strike="noStrike">
              <a:solidFill>
                <a:srgbClr val="000000"/>
              </a:solidFill>
              <a:latin typeface="Calibri"/>
            </a:endParaRPr>
          </a:p>
        </p:txBody>
      </p:sp>
      <p:sp>
        <p:nvSpPr>
          <p:cNvPr id="346" name="TextShape 4"/>
          <p:cNvSpPr txBox="1"/>
          <p:nvPr/>
        </p:nvSpPr>
        <p:spPr>
          <a:xfrm>
            <a:off x="804600" y="2022480"/>
            <a:ext cx="3941280" cy="4154040"/>
          </a:xfrm>
          <a:prstGeom prst="rect">
            <a:avLst/>
          </a:prstGeom>
          <a:noFill/>
          <a:ln>
            <a:noFill/>
          </a:ln>
        </p:spPr>
        <p:txBody>
          <a:bodyPr>
            <a:normAutofit fontScale="91000"/>
          </a:bodyPr>
          <a:p>
            <a:pPr>
              <a:lnSpc>
                <a:spcPct val="110000"/>
              </a:lnSpc>
              <a:spcAft>
                <a:spcPts val="1001"/>
              </a:spcAft>
            </a:pPr>
            <a:r>
              <a:rPr b="0" lang="en-US" sz="2000" spc="-1" strike="noStrike">
                <a:solidFill>
                  <a:srgbClr val="00b0f0"/>
                </a:solidFill>
                <a:latin typeface="Avenir Next LT Pro"/>
              </a:rPr>
              <a:t>2 billion people live thanks to these waters.</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Avenir Next LT Pro"/>
              </a:rPr>
              <a:t>Out of 4001 water points in Europe, 14% are "sufficiently" polluted to kill aquatic fauna.</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Avenir Next LT Pro"/>
              </a:rPr>
              <a:t>By 2025, 3.5 billion people will be in need of drinking water: almost 50% of the world's population.</a:t>
            </a:r>
            <a:endParaRPr b="0" lang="en-US" sz="2000" spc="-1" strike="noStrike">
              <a:solidFill>
                <a:srgbClr val="000000"/>
              </a:solidFill>
              <a:latin typeface="Avenir Next LT Pro"/>
            </a:endParaRPr>
          </a:p>
          <a:p>
            <a:pPr>
              <a:lnSpc>
                <a:spcPct val="110000"/>
              </a:lnSpc>
              <a:spcAft>
                <a:spcPts val="1001"/>
              </a:spcAft>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47" name="Picture 2" descr=""/>
          <p:cNvPicPr/>
          <p:nvPr/>
        </p:nvPicPr>
        <p:blipFill>
          <a:blip r:embed="rId1"/>
          <a:srcRect l="19968" t="0" r="13804" b="0"/>
          <a:stretch/>
        </p:blipFill>
        <p:spPr>
          <a:xfrm>
            <a:off x="6810480" y="779400"/>
            <a:ext cx="8074080" cy="6857640"/>
          </a:xfrm>
          <a:prstGeom prst="rect">
            <a:avLst/>
          </a:prstGeom>
          <a:ln>
            <a:noFill/>
          </a:ln>
        </p:spPr>
      </p:pic>
      <p:sp>
        <p:nvSpPr>
          <p:cNvPr id="348" name="CustomShape 1"/>
          <p:cNvSpPr/>
          <p:nvPr/>
        </p:nvSpPr>
        <p:spPr>
          <a:xfrm flipV="1">
            <a:off x="0" y="-360"/>
            <a:ext cx="7859520" cy="6858000"/>
          </a:xfrm>
          <a:custGeom>
            <a:avLst/>
            <a:gdLst/>
            <a:ah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349" name="CustomShape 2"/>
          <p:cNvSpPr/>
          <p:nvPr/>
        </p:nvSpPr>
        <p:spPr>
          <a:xfrm flipV="1">
            <a:off x="0" y="-360"/>
            <a:ext cx="7430760" cy="6858000"/>
          </a:xfrm>
          <a:custGeom>
            <a:avLst/>
            <a:gdLst/>
            <a:ah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50" name="TextShape 3"/>
          <p:cNvSpPr txBox="1"/>
          <p:nvPr/>
        </p:nvSpPr>
        <p:spPr>
          <a:xfrm>
            <a:off x="-944280" y="365040"/>
            <a:ext cx="7014960" cy="1463400"/>
          </a:xfrm>
          <a:prstGeom prst="rect">
            <a:avLst/>
          </a:prstGeom>
          <a:noFill/>
          <a:ln>
            <a:noFill/>
          </a:ln>
        </p:spPr>
        <p:txBody>
          <a:bodyPr anchor="b">
            <a:normAutofit/>
          </a:bodyPr>
          <a:p>
            <a:pPr algn="ctr">
              <a:lnSpc>
                <a:spcPct val="100000"/>
              </a:lnSpc>
            </a:pPr>
            <a:r>
              <a:rPr b="0" lang="fr-FR" sz="5400" spc="-1" strike="noStrike">
                <a:solidFill>
                  <a:srgbClr val="00b0f0"/>
                </a:solidFill>
                <a:latin typeface="Aharoni"/>
              </a:rPr>
              <a:t>L’avenir</a:t>
            </a:r>
            <a:endParaRPr b="0" lang="fr-FR" sz="5400" spc="-1" strike="noStrike">
              <a:solidFill>
                <a:srgbClr val="000000"/>
              </a:solidFill>
              <a:latin typeface="Calibri"/>
            </a:endParaRPr>
          </a:p>
        </p:txBody>
      </p:sp>
      <p:sp>
        <p:nvSpPr>
          <p:cNvPr id="351" name="TextShape 4"/>
          <p:cNvSpPr txBox="1"/>
          <p:nvPr/>
        </p:nvSpPr>
        <p:spPr>
          <a:xfrm>
            <a:off x="804600" y="2022480"/>
            <a:ext cx="3941280" cy="4154040"/>
          </a:xfrm>
          <a:prstGeom prst="rect">
            <a:avLst/>
          </a:prstGeom>
          <a:noFill/>
          <a:ln>
            <a:noFill/>
          </a:ln>
        </p:spPr>
        <p:txBody>
          <a:bodyPr>
            <a:normAutofit/>
          </a:bodyPr>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Un monde pollué, où l’alarme a déjà sonné.</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3% des décès sont dus à un manque d’eau potable.</a:t>
            </a: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000" spc="-1" strike="noStrike">
                <a:solidFill>
                  <a:srgbClr val="00b0f0"/>
                </a:solidFill>
                <a:latin typeface="Calibri"/>
              </a:rPr>
              <a:t>15 millions d’enfants de moins de 5 ans sont concernés.</a:t>
            </a:r>
            <a:endParaRPr b="0" lang="en-US" sz="2000" spc="-1" strike="noStrike">
              <a:solidFill>
                <a:srgbClr val="000000"/>
              </a:solidFill>
              <a:latin typeface="Avenir Next LT Pro"/>
            </a:endParaRPr>
          </a:p>
          <a:p>
            <a:pPr>
              <a:lnSpc>
                <a:spcPct val="110000"/>
              </a:lnSpc>
              <a:spcAft>
                <a:spcPts val="1001"/>
              </a:spcAft>
            </a:pP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Calibri"/>
              </a:rPr>
              <a:t>                </a:t>
            </a:r>
            <a:r>
              <a:rPr b="0" lang="en-US" sz="2000" spc="-1" strike="noStrike">
                <a:solidFill>
                  <a:srgbClr val="00b0f0"/>
                </a:solidFill>
                <a:latin typeface="Calibri"/>
              </a:rPr>
              <a:t>Et si c’était nos enfants ?</a:t>
            </a:r>
            <a:endParaRPr b="0" lang="en-US" sz="2000" spc="-1" strike="noStrike">
              <a:solidFill>
                <a:srgbClr val="000000"/>
              </a:solidFill>
              <a:latin typeface="Avenir Next LT Pro"/>
            </a:endParaRPr>
          </a:p>
          <a:p>
            <a:pPr>
              <a:lnSpc>
                <a:spcPct val="110000"/>
              </a:lnSpc>
              <a:spcBef>
                <a:spcPts val="1001"/>
              </a:spcBef>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52" name="Picture 2" descr=""/>
          <p:cNvPicPr/>
          <p:nvPr/>
        </p:nvPicPr>
        <p:blipFill>
          <a:blip r:embed="rId1"/>
          <a:srcRect l="19968" t="0" r="13804" b="0"/>
          <a:stretch/>
        </p:blipFill>
        <p:spPr>
          <a:xfrm>
            <a:off x="6810480" y="779400"/>
            <a:ext cx="8074080" cy="6857640"/>
          </a:xfrm>
          <a:prstGeom prst="rect">
            <a:avLst/>
          </a:prstGeom>
          <a:ln>
            <a:noFill/>
          </a:ln>
        </p:spPr>
      </p:pic>
      <p:sp>
        <p:nvSpPr>
          <p:cNvPr id="353" name="CustomShape 1"/>
          <p:cNvSpPr/>
          <p:nvPr/>
        </p:nvSpPr>
        <p:spPr>
          <a:xfrm flipV="1">
            <a:off x="0" y="-360"/>
            <a:ext cx="7859520" cy="6858000"/>
          </a:xfrm>
          <a:custGeom>
            <a:avLst/>
            <a:gdLst/>
            <a:ah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354" name="CustomShape 2"/>
          <p:cNvSpPr/>
          <p:nvPr/>
        </p:nvSpPr>
        <p:spPr>
          <a:xfrm flipV="1">
            <a:off x="0" y="-360"/>
            <a:ext cx="7430760" cy="6858000"/>
          </a:xfrm>
          <a:custGeom>
            <a:avLst/>
            <a:gdLst/>
            <a:ah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p:style>
      </p:sp>
      <p:sp>
        <p:nvSpPr>
          <p:cNvPr id="355" name="TextShape 3"/>
          <p:cNvSpPr txBox="1"/>
          <p:nvPr/>
        </p:nvSpPr>
        <p:spPr>
          <a:xfrm>
            <a:off x="-360000" y="144000"/>
            <a:ext cx="7014960" cy="1463400"/>
          </a:xfrm>
          <a:prstGeom prst="rect">
            <a:avLst/>
          </a:prstGeom>
          <a:noFill/>
          <a:ln>
            <a:noFill/>
          </a:ln>
        </p:spPr>
        <p:txBody>
          <a:bodyPr anchor="b">
            <a:normAutofit/>
          </a:bodyPr>
          <a:p>
            <a:pPr algn="ctr">
              <a:lnSpc>
                <a:spcPct val="100000"/>
              </a:lnSpc>
            </a:pPr>
            <a:r>
              <a:rPr b="0" lang="fr-FR" sz="5400" spc="-1" strike="noStrike">
                <a:solidFill>
                  <a:srgbClr val="00b0f0"/>
                </a:solidFill>
                <a:latin typeface="Aharoni"/>
              </a:rPr>
              <a:t>The future</a:t>
            </a:r>
            <a:endParaRPr b="0" lang="fr-FR" sz="5400" spc="-1" strike="noStrike">
              <a:solidFill>
                <a:srgbClr val="000000"/>
              </a:solidFill>
              <a:latin typeface="Calibri"/>
            </a:endParaRPr>
          </a:p>
        </p:txBody>
      </p:sp>
      <p:sp>
        <p:nvSpPr>
          <p:cNvPr id="356" name="TextShape 4"/>
          <p:cNvSpPr txBox="1"/>
          <p:nvPr/>
        </p:nvSpPr>
        <p:spPr>
          <a:xfrm>
            <a:off x="804600" y="2022480"/>
            <a:ext cx="3941280" cy="4154040"/>
          </a:xfrm>
          <a:prstGeom prst="rect">
            <a:avLst/>
          </a:prstGeom>
          <a:noFill/>
          <a:ln>
            <a:noFill/>
          </a:ln>
        </p:spPr>
        <p:txBody>
          <a:bodyPr>
            <a:normAutofit/>
          </a:bodyPr>
          <a:p>
            <a:pPr>
              <a:lnSpc>
                <a:spcPct val="110000"/>
              </a:lnSpc>
              <a:spcAft>
                <a:spcPts val="1001"/>
              </a:spcAft>
            </a:pPr>
            <a:r>
              <a:rPr b="0" lang="en-US" sz="2000" spc="-1" strike="noStrike">
                <a:solidFill>
                  <a:srgbClr val="00b0f0"/>
                </a:solidFill>
                <a:latin typeface="Calibri"/>
              </a:rPr>
              <a:t>A polluted world, where the alarm has already sounded.</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Calibri"/>
              </a:rPr>
              <a:t>3% of deaths are due to a lack of drinking water.</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Calibri"/>
              </a:rPr>
              <a:t>15 million children under the age of 5 are affected.</a:t>
            </a:r>
            <a:endParaRPr b="0" lang="en-US" sz="2000" spc="-1" strike="noStrike">
              <a:solidFill>
                <a:srgbClr val="000000"/>
              </a:solidFill>
              <a:latin typeface="Avenir Next LT Pro"/>
            </a:endParaRPr>
          </a:p>
          <a:p>
            <a:pPr>
              <a:lnSpc>
                <a:spcPct val="110000"/>
              </a:lnSpc>
              <a:spcAft>
                <a:spcPts val="1001"/>
              </a:spcAft>
            </a:pP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b0f0"/>
                </a:solidFill>
                <a:latin typeface="Calibri"/>
              </a:rPr>
              <a:t>What if it was our children?</a:t>
            </a:r>
            <a:endParaRPr b="0" lang="en-US" sz="2000" spc="-1" strike="noStrike">
              <a:solidFill>
                <a:srgbClr val="000000"/>
              </a:solidFill>
              <a:latin typeface="Avenir Next LT Pro"/>
            </a:endParaRPr>
          </a:p>
          <a:p>
            <a:pPr>
              <a:lnSpc>
                <a:spcPct val="110000"/>
              </a:lnSpc>
              <a:spcAft>
                <a:spcPts val="1001"/>
              </a:spcAft>
            </a:pPr>
            <a:endParaRPr b="0" lang="en-US" sz="2000" spc="-1" strike="noStrike">
              <a:solidFill>
                <a:srgbClr val="000000"/>
              </a:solidFill>
              <a:latin typeface="Avenir Next LT Pro"/>
            </a:endParaRPr>
          </a:p>
          <a:p>
            <a:pPr>
              <a:lnSpc>
                <a:spcPct val="110000"/>
              </a:lnSpc>
              <a:spcAft>
                <a:spcPts val="1001"/>
              </a:spcAft>
            </a:pP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TextShape 1"/>
          <p:cNvSpPr txBox="1"/>
          <p:nvPr/>
        </p:nvSpPr>
        <p:spPr>
          <a:xfrm>
            <a:off x="838080" y="365040"/>
            <a:ext cx="10515240" cy="1325160"/>
          </a:xfrm>
          <a:prstGeom prst="rect">
            <a:avLst/>
          </a:prstGeom>
          <a:noFill/>
          <a:ln>
            <a:noFill/>
          </a:ln>
        </p:spPr>
        <p:txBody>
          <a:bodyPr anchor="b" anchorCtr="1">
            <a:noAutofit/>
          </a:bodyPr>
          <a:p>
            <a:pPr algn="ctr">
              <a:lnSpc>
                <a:spcPct val="100000"/>
              </a:lnSpc>
            </a:pPr>
            <a:r>
              <a:rPr b="0" lang="fr-FR" sz="5400" spc="-1" strike="noStrike">
                <a:solidFill>
                  <a:srgbClr val="000000"/>
                </a:solidFill>
                <a:latin typeface="Aharoni"/>
              </a:rPr>
              <a:t>UTOPIE </a:t>
            </a:r>
            <a:endParaRPr b="0" lang="fr-FR" sz="5400" spc="-1" strike="noStrike">
              <a:solidFill>
                <a:srgbClr val="000000"/>
              </a:solidFill>
              <a:latin typeface="Calibri"/>
            </a:endParaRPr>
          </a:p>
        </p:txBody>
      </p:sp>
      <p:sp>
        <p:nvSpPr>
          <p:cNvPr id="358" name="TextShape 2"/>
          <p:cNvSpPr txBox="1"/>
          <p:nvPr/>
        </p:nvSpPr>
        <p:spPr>
          <a:xfrm>
            <a:off x="838080" y="1940760"/>
            <a:ext cx="10515240" cy="4235760"/>
          </a:xfrm>
          <a:prstGeom prst="rect">
            <a:avLst/>
          </a:prstGeom>
          <a:noFill/>
          <a:ln>
            <a:noFill/>
          </a:ln>
        </p:spPr>
        <p:txBody>
          <a:bodyPr>
            <a:normAutofit fontScale="4000"/>
          </a:bodyPr>
          <a:p>
            <a:pPr algn="ctr">
              <a:lnSpc>
                <a:spcPct val="110000"/>
              </a:lnSpc>
              <a:spcBef>
                <a:spcPts val="1001"/>
              </a:spcBef>
            </a:pPr>
            <a:endParaRPr b="0" lang="en-US" sz="20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7000" spc="-1" strike="noStrike">
                <a:solidFill>
                  <a:srgbClr val="000000"/>
                </a:solidFill>
                <a:latin typeface="Calibri"/>
              </a:rPr>
              <a:t>Une vie meilleure où l’eau ne manquerait pas, où la famine n’existerait pas… </a:t>
            </a:r>
            <a:endParaRPr b="0" lang="en-US" sz="7000" spc="-1" strike="noStrike">
              <a:solidFill>
                <a:srgbClr val="000000"/>
              </a:solidFill>
              <a:latin typeface="Avenir Next LT Pro"/>
            </a:endParaRPr>
          </a:p>
          <a:p>
            <a:pPr>
              <a:lnSpc>
                <a:spcPct val="110000"/>
              </a:lnSpc>
              <a:spcAft>
                <a:spcPts val="1001"/>
              </a:spcAft>
            </a:pP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Une solution ?</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Le dessalement : fournissons plus d’eau potable à l’humanité et à la planète Terre.</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Aujourd’hui plusieurs procédés le permettent !</a:t>
            </a:r>
            <a:endParaRPr b="0" lang="en-US" sz="7000" spc="-1" strike="noStrike">
              <a:solidFill>
                <a:srgbClr val="000000"/>
              </a:solidFill>
              <a:latin typeface="Avenir Next LT Pro"/>
            </a:endParaRPr>
          </a:p>
          <a:p>
            <a:pPr>
              <a:lnSpc>
                <a:spcPct val="110000"/>
              </a:lnSpc>
              <a:spcBef>
                <a:spcPts val="1001"/>
              </a:spcBef>
            </a:pPr>
            <a:br/>
            <a:endParaRPr b="0" lang="en-US" sz="7000" spc="-1" strike="noStrike">
              <a:solidFill>
                <a:srgbClr val="000000"/>
              </a:solidFill>
              <a:latin typeface="Avenir Next LT Pro"/>
            </a:endParaRPr>
          </a:p>
          <a:p>
            <a:pPr algn="ctr">
              <a:lnSpc>
                <a:spcPct val="110000"/>
              </a:lnSpc>
              <a:spcBef>
                <a:spcPts val="1001"/>
              </a:spcBef>
            </a:pPr>
            <a:endParaRPr b="0" lang="en-US" sz="7000" spc="-1" strike="noStrike">
              <a:solidFill>
                <a:srgbClr val="000000"/>
              </a:solidFill>
              <a:latin typeface="Avenir Next LT Pro"/>
            </a:endParaRPr>
          </a:p>
          <a:p>
            <a:pPr algn="ctr">
              <a:lnSpc>
                <a:spcPct val="110000"/>
              </a:lnSpc>
              <a:spcBef>
                <a:spcPts val="1001"/>
              </a:spcBef>
            </a:pPr>
            <a:r>
              <a:rPr b="0" lang="en-US" sz="12800" spc="-1" strike="noStrike">
                <a:solidFill>
                  <a:srgbClr val="00b0f0"/>
                </a:solidFill>
                <a:latin typeface="Avenir Next LT Pro"/>
              </a:rPr>
              <a:t>Un rêve que AquaCoin réalisera </a:t>
            </a:r>
            <a:endParaRPr b="0" lang="en-US" sz="12800" spc="-1" strike="noStrike">
              <a:solidFill>
                <a:srgbClr val="000000"/>
              </a:solidFill>
              <a:latin typeface="Avenir Next LT Pro"/>
            </a:endParaRPr>
          </a:p>
          <a:p>
            <a:pPr>
              <a:lnSpc>
                <a:spcPct val="110000"/>
              </a:lnSpc>
              <a:spcBef>
                <a:spcPts val="1001"/>
              </a:spcBef>
            </a:pPr>
            <a:endParaRPr b="0" lang="en-US" sz="12800" spc="-1" strike="noStrike">
              <a:solidFill>
                <a:srgbClr val="000000"/>
              </a:solidFill>
              <a:latin typeface="Avenir Next LT Pro"/>
            </a:endParaRPr>
          </a:p>
          <a:p>
            <a:pPr>
              <a:lnSpc>
                <a:spcPct val="110000"/>
              </a:lnSpc>
              <a:spcBef>
                <a:spcPts val="1001"/>
              </a:spcBef>
            </a:pPr>
            <a:r>
              <a:rPr b="0" lang="en-US" sz="2000" spc="-1" strike="noStrike">
                <a:solidFill>
                  <a:srgbClr val="000000"/>
                </a:solidFill>
                <a:latin typeface="Avenir Next LT Pro"/>
              </a:rPr>
              <a:t> </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nodeType="clickEffect" fill="hold" presetClass="entr" presetID="2" presetSubtype="4">
                                  <p:stCondLst>
                                    <p:cond delay="0"/>
                                  </p:stCondLst>
                                  <p:childTnLst>
                                    <p:set>
                                      <p:cBhvr>
                                        <p:cTn id="16" dur="1" fill="hold">
                                          <p:stCondLst>
                                            <p:cond delay="0"/>
                                          </p:stCondLst>
                                        </p:cTn>
                                        <p:tgtEl>
                                          <p:spTgt spid="357"/>
                                        </p:tgtEl>
                                        <p:attrNameLst>
                                          <p:attrName>style.visibility</p:attrName>
                                        </p:attrNameLst>
                                      </p:cBhvr>
                                      <p:to>
                                        <p:strVal val="visible"/>
                                      </p:to>
                                    </p:set>
                                    <p:anim calcmode="lin" valueType="num">
                                      <p:cBhvr additive="repl">
                                        <p:cTn id="17" dur="500" fill="hold"/>
                                        <p:tgtEl>
                                          <p:spTgt spid="357"/>
                                        </p:tgtEl>
                                        <p:attrNameLst>
                                          <p:attrName>ppt_x</p:attrName>
                                        </p:attrNameLst>
                                      </p:cBhvr>
                                      <p:tavLst>
                                        <p:tav tm="0">
                                          <p:val>
                                            <p:strVal val="#ppt_x"/>
                                          </p:val>
                                        </p:tav>
                                        <p:tav tm="100000">
                                          <p:val>
                                            <p:strVal val="#ppt_x"/>
                                          </p:val>
                                        </p:tav>
                                      </p:tavLst>
                                    </p:anim>
                                    <p:anim calcmode="lin" valueType="num">
                                      <p:cBhvr additive="repl">
                                        <p:cTn id="18" dur="500" fill="hold"/>
                                        <p:tgtEl>
                                          <p:spTgt spid="3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TextShape 1"/>
          <p:cNvSpPr txBox="1"/>
          <p:nvPr/>
        </p:nvSpPr>
        <p:spPr>
          <a:xfrm>
            <a:off x="838080" y="365040"/>
            <a:ext cx="10515240" cy="1325160"/>
          </a:xfrm>
          <a:prstGeom prst="rect">
            <a:avLst/>
          </a:prstGeom>
          <a:noFill/>
          <a:ln>
            <a:noFill/>
          </a:ln>
        </p:spPr>
        <p:txBody>
          <a:bodyPr anchor="b" anchorCtr="1">
            <a:noAutofit/>
          </a:bodyPr>
          <a:p>
            <a:pPr algn="ctr">
              <a:lnSpc>
                <a:spcPct val="100000"/>
              </a:lnSpc>
            </a:pPr>
            <a:r>
              <a:rPr b="0" lang="fr-FR" sz="5400" spc="-1" strike="noStrike">
                <a:solidFill>
                  <a:srgbClr val="000000"/>
                </a:solidFill>
                <a:latin typeface="Aharoni"/>
              </a:rPr>
              <a:t>UTOPIA </a:t>
            </a:r>
            <a:endParaRPr b="0" lang="fr-FR" sz="5400" spc="-1" strike="noStrike">
              <a:solidFill>
                <a:srgbClr val="000000"/>
              </a:solidFill>
              <a:latin typeface="Calibri"/>
            </a:endParaRPr>
          </a:p>
        </p:txBody>
      </p:sp>
      <p:sp>
        <p:nvSpPr>
          <p:cNvPr id="360" name="TextShape 2"/>
          <p:cNvSpPr txBox="1"/>
          <p:nvPr/>
        </p:nvSpPr>
        <p:spPr>
          <a:xfrm>
            <a:off x="838080" y="1940760"/>
            <a:ext cx="10515240" cy="4235760"/>
          </a:xfrm>
          <a:prstGeom prst="rect">
            <a:avLst/>
          </a:prstGeom>
          <a:noFill/>
          <a:ln>
            <a:noFill/>
          </a:ln>
        </p:spPr>
        <p:txBody>
          <a:bodyPr>
            <a:normAutofit fontScale="4000"/>
          </a:bodyPr>
          <a:p>
            <a:pPr algn="ctr">
              <a:lnSpc>
                <a:spcPct val="110000"/>
              </a:lnSpc>
              <a:spcBef>
                <a:spcPts val="1001"/>
              </a:spcBef>
            </a:pPr>
            <a:endParaRPr b="0" lang="en-US" sz="2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A better life where there would be no shortage of water, where famine would not exist...</a:t>
            </a:r>
            <a:endParaRPr b="0" lang="en-US" sz="7000" spc="-1" strike="noStrike">
              <a:solidFill>
                <a:srgbClr val="000000"/>
              </a:solidFill>
              <a:latin typeface="Avenir Next LT Pro"/>
            </a:endParaRPr>
          </a:p>
          <a:p>
            <a:pPr>
              <a:lnSpc>
                <a:spcPct val="110000"/>
              </a:lnSpc>
              <a:spcAft>
                <a:spcPts val="1001"/>
              </a:spcAft>
            </a:pP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A solution?</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Desalination: provide more drinking water for humanity and planet Earth.</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endParaRPr b="0" lang="en-US" sz="7000" spc="-1" strike="noStrike">
              <a:solidFill>
                <a:srgbClr val="000000"/>
              </a:solidFill>
              <a:latin typeface="Avenir Next LT Pro"/>
            </a:endParaRPr>
          </a:p>
          <a:p>
            <a:pPr>
              <a:lnSpc>
                <a:spcPct val="110000"/>
              </a:lnSpc>
              <a:spcAft>
                <a:spcPts val="1001"/>
              </a:spcAft>
            </a:pPr>
            <a:r>
              <a:rPr b="0" lang="en-US" sz="7000" spc="-1" strike="noStrike">
                <a:solidFill>
                  <a:srgbClr val="000000"/>
                </a:solidFill>
                <a:latin typeface="Calibri"/>
              </a:rPr>
              <a:t>                                                                                                            </a:t>
            </a:r>
            <a:r>
              <a:rPr b="0" lang="en-US" sz="7000" spc="-1" strike="noStrike">
                <a:solidFill>
                  <a:srgbClr val="000000"/>
                </a:solidFill>
                <a:latin typeface="Calibri"/>
              </a:rPr>
              <a:t>Today several processes allow it!</a:t>
            </a:r>
            <a:endParaRPr b="0" lang="en-US" sz="7000" spc="-1" strike="noStrike">
              <a:solidFill>
                <a:srgbClr val="000000"/>
              </a:solidFill>
              <a:latin typeface="Avenir Next LT Pro"/>
            </a:endParaRPr>
          </a:p>
          <a:p>
            <a:pPr>
              <a:lnSpc>
                <a:spcPct val="110000"/>
              </a:lnSpc>
              <a:spcBef>
                <a:spcPts val="1001"/>
              </a:spcBef>
            </a:pPr>
            <a:br/>
            <a:endParaRPr b="0" lang="en-US" sz="7000" spc="-1" strike="noStrike">
              <a:solidFill>
                <a:srgbClr val="000000"/>
              </a:solidFill>
              <a:latin typeface="Avenir Next LT Pro"/>
            </a:endParaRPr>
          </a:p>
          <a:p>
            <a:pPr algn="ctr">
              <a:lnSpc>
                <a:spcPct val="110000"/>
              </a:lnSpc>
              <a:spcBef>
                <a:spcPts val="1001"/>
              </a:spcBef>
            </a:pPr>
            <a:endParaRPr b="0" lang="en-US" sz="7000" spc="-1" strike="noStrike">
              <a:solidFill>
                <a:srgbClr val="000000"/>
              </a:solidFill>
              <a:latin typeface="Avenir Next LT Pro"/>
            </a:endParaRPr>
          </a:p>
          <a:p>
            <a:pPr algn="ctr">
              <a:lnSpc>
                <a:spcPct val="110000"/>
              </a:lnSpc>
              <a:spcBef>
                <a:spcPts val="1001"/>
              </a:spcBef>
            </a:pPr>
            <a:r>
              <a:rPr b="0" lang="en-US" sz="12800" spc="-1" strike="noStrike">
                <a:solidFill>
                  <a:srgbClr val="00b0f0"/>
                </a:solidFill>
                <a:latin typeface="Avenir Next LT Pro"/>
              </a:rPr>
              <a:t>A dream that AquaCoin will realize </a:t>
            </a:r>
            <a:endParaRPr b="0" lang="en-US" sz="12800" spc="-1" strike="noStrike">
              <a:solidFill>
                <a:srgbClr val="000000"/>
              </a:solidFill>
              <a:latin typeface="Avenir Next LT Pro"/>
            </a:endParaRPr>
          </a:p>
          <a:p>
            <a:pPr>
              <a:lnSpc>
                <a:spcPct val="110000"/>
              </a:lnSpc>
              <a:spcBef>
                <a:spcPts val="1001"/>
              </a:spcBef>
            </a:pPr>
            <a:endParaRPr b="0" lang="en-US" sz="12800" spc="-1" strike="noStrike">
              <a:solidFill>
                <a:srgbClr val="000000"/>
              </a:solidFill>
              <a:latin typeface="Avenir Next LT Pro"/>
            </a:endParaRPr>
          </a:p>
          <a:p>
            <a:pPr>
              <a:lnSpc>
                <a:spcPct val="110000"/>
              </a:lnSpc>
              <a:spcBef>
                <a:spcPts val="1001"/>
              </a:spcBef>
            </a:pPr>
            <a:r>
              <a:rPr b="0" lang="en-US" sz="2000" spc="-1" strike="noStrike">
                <a:solidFill>
                  <a:srgbClr val="000000"/>
                </a:solidFill>
                <a:latin typeface="Avenir Next LT Pro"/>
              </a:rPr>
              <a:t> </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childTnLst>
                  <p:par>
                    <p:cTn id="21" fill="hold">
                      <p:stCondLst>
                        <p:cond delay="indefinite"/>
                      </p:stCondLst>
                      <p:childTnLst>
                        <p:par>
                          <p:cTn id="22" fill="hold">
                            <p:stCondLst>
                              <p:cond delay="0"/>
                            </p:stCondLst>
                            <p:childTnLst>
                              <p:par>
                                <p:cTn id="23" nodeType="clickEffect" fill="hold" presetClass="entr" presetID="2" presetSubtype="4">
                                  <p:stCondLst>
                                    <p:cond delay="0"/>
                                  </p:stCondLst>
                                  <p:childTnLst>
                                    <p:set>
                                      <p:cBhvr>
                                        <p:cTn id="24" dur="1" fill="hold">
                                          <p:stCondLst>
                                            <p:cond delay="0"/>
                                          </p:stCondLst>
                                        </p:cTn>
                                        <p:tgtEl>
                                          <p:spTgt spid="359"/>
                                        </p:tgtEl>
                                        <p:attrNameLst>
                                          <p:attrName>style.visibility</p:attrName>
                                        </p:attrNameLst>
                                      </p:cBhvr>
                                      <p:to>
                                        <p:strVal val="visible"/>
                                      </p:to>
                                    </p:set>
                                    <p:anim calcmode="lin" valueType="num">
                                      <p:cBhvr additive="repl">
                                        <p:cTn id="25" dur="500" fill="hold"/>
                                        <p:tgtEl>
                                          <p:spTgt spid="359"/>
                                        </p:tgtEl>
                                        <p:attrNameLst>
                                          <p:attrName>ppt_x</p:attrName>
                                        </p:attrNameLst>
                                      </p:cBhvr>
                                      <p:tavLst>
                                        <p:tav tm="0">
                                          <p:val>
                                            <p:strVal val="#ppt_x"/>
                                          </p:val>
                                        </p:tav>
                                        <p:tav tm="100000">
                                          <p:val>
                                            <p:strVal val="#ppt_x"/>
                                          </p:val>
                                        </p:tav>
                                      </p:tavLst>
                                    </p:anim>
                                    <p:anim calcmode="lin" valueType="num">
                                      <p:cBhvr additive="repl">
                                        <p:cTn id="26" dur="500" fill="hold"/>
                                        <p:tgtEl>
                                          <p:spTgt spid="3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TextShape 1"/>
          <p:cNvSpPr txBox="1"/>
          <p:nvPr/>
        </p:nvSpPr>
        <p:spPr>
          <a:xfrm>
            <a:off x="838080" y="365040"/>
            <a:ext cx="10515240" cy="13251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Les systèmes les plus utilisés</a:t>
            </a:r>
            <a:endParaRPr b="0" lang="fr-FR" sz="5400" spc="-1" strike="noStrike">
              <a:solidFill>
                <a:srgbClr val="000000"/>
              </a:solidFill>
              <a:latin typeface="Calibri"/>
            </a:endParaRPr>
          </a:p>
        </p:txBody>
      </p:sp>
      <p:sp>
        <p:nvSpPr>
          <p:cNvPr id="362" name="TextShape 2"/>
          <p:cNvSpPr txBox="1"/>
          <p:nvPr/>
        </p:nvSpPr>
        <p:spPr>
          <a:xfrm>
            <a:off x="838080" y="1940760"/>
            <a:ext cx="10515240" cy="4235760"/>
          </a:xfrm>
          <a:prstGeom prst="rect">
            <a:avLst/>
          </a:prstGeom>
          <a:noFill/>
          <a:ln>
            <a:noFill/>
          </a:ln>
        </p:spPr>
        <p:txBody>
          <a:bodyPr>
            <a:noAutofit/>
          </a:bodyPr>
          <a:p>
            <a:pPr marL="228600" indent="-228240">
              <a:lnSpc>
                <a:spcPct val="110000"/>
              </a:lnSpc>
              <a:spcBef>
                <a:spcPts val="1001"/>
              </a:spcBef>
              <a:buClr>
                <a:srgbClr val="203040"/>
              </a:buClr>
              <a:buFont typeface="Arial"/>
              <a:buChar char="•"/>
            </a:pPr>
            <a:r>
              <a:rPr b="1" lang="en-US" sz="1800" spc="-1" strike="noStrike">
                <a:solidFill>
                  <a:srgbClr val="0563c1"/>
                </a:solidFill>
                <a:latin typeface="Arial"/>
                <a:hlinkClick r:id="rId1"/>
              </a:rPr>
              <a:t>Osmose inverse</a:t>
            </a:r>
            <a:r>
              <a:rPr b="1" lang="en-US" sz="1800" spc="-1" strike="noStrike">
                <a:solidFill>
                  <a:srgbClr val="00b0f0"/>
                </a:solidFill>
                <a:latin typeface="Arial"/>
              </a:rPr>
              <a:t> : </a:t>
            </a:r>
            <a:r>
              <a:rPr b="0" lang="en-US" sz="1800" spc="-1" strike="noStrike">
                <a:solidFill>
                  <a:srgbClr val="00b0f0"/>
                </a:solidFill>
                <a:latin typeface="Arial"/>
              </a:rPr>
              <a:t>cette technique </a:t>
            </a:r>
            <a:r>
              <a:rPr b="0" i="1" lang="en-US" sz="1800" spc="-1" strike="noStrike">
                <a:solidFill>
                  <a:srgbClr val="00b0f0"/>
                </a:solidFill>
                <a:latin typeface="Arial"/>
              </a:rPr>
              <a:t>« membranaire »</a:t>
            </a:r>
            <a:r>
              <a:rPr b="0" lang="en-US" sz="1800" spc="-1" strike="noStrike">
                <a:solidFill>
                  <a:srgbClr val="00b0f0"/>
                </a:solidFill>
                <a:latin typeface="Arial"/>
              </a:rPr>
              <a:t> repose sur une ultrafiltration sous pression au travers de membranes dont les pores sont des 'trous' si petits que même les sels sont retenus. cette technique, en plein essor (coût énergétique moyen (≈ 4–5 kWh/m</a:t>
            </a:r>
            <a:r>
              <a:rPr b="0" lang="en-US" sz="1800" spc="-1" strike="noStrike" baseline="30000">
                <a:solidFill>
                  <a:srgbClr val="00b0f0"/>
                </a:solidFill>
                <a:latin typeface="Arial"/>
              </a:rPr>
              <a:t>3</a:t>
            </a:r>
            <a:r>
              <a:rPr b="0" lang="en-US" sz="1800" spc="-1" strike="noStrike">
                <a:solidFill>
                  <a:srgbClr val="00b0f0"/>
                </a:solidFill>
                <a:latin typeface="Arial"/>
              </a:rPr>
              <a:t>)</a:t>
            </a:r>
            <a:r>
              <a:rPr b="0" lang="en-US" sz="1800" spc="-1" strike="noStrike">
                <a:solidFill>
                  <a:srgbClr val="0563c1"/>
                </a:solidFill>
                <a:latin typeface="Arial"/>
                <a:hlinkClick r:id="rId2"/>
              </a:rPr>
              <a:t>2</a:t>
            </a:r>
            <a:r>
              <a:rPr b="0" lang="en-US" sz="1800" spc="-1" strike="noStrike">
                <a:solidFill>
                  <a:srgbClr val="00b0f0"/>
                </a:solidFill>
                <a:latin typeface="Arial"/>
              </a:rPr>
              <a:t>) est un système éprouvé ayant montré sa fiabilité</a:t>
            </a:r>
            <a:r>
              <a:rPr b="0" lang="en-US" sz="1800" spc="-1" strike="noStrike">
                <a:solidFill>
                  <a:srgbClr val="202122"/>
                </a:solidFill>
                <a:latin typeface="Arial"/>
              </a:rPr>
              <a:t>.</a:t>
            </a:r>
            <a:endParaRPr b="0" lang="en-US" sz="18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1800" spc="-1" strike="noStrike" u="sng">
                <a:solidFill>
                  <a:srgbClr val="00b0f0"/>
                </a:solidFill>
                <a:uFillTx/>
                <a:latin typeface="Arial"/>
              </a:rPr>
              <a:t>La distillation à effet simple (DES) </a:t>
            </a:r>
            <a:r>
              <a:rPr b="0" lang="en-US" sz="1800" spc="-1" strike="noStrike">
                <a:solidFill>
                  <a:srgbClr val="00b0f0"/>
                </a:solidFill>
                <a:latin typeface="Arial"/>
              </a:rPr>
              <a:t>: la distillation est le plus vieux procédé de dessalement</a:t>
            </a:r>
            <a:r>
              <a:rPr b="0" lang="en-US" sz="1800" spc="-1" strike="noStrike">
                <a:solidFill>
                  <a:srgbClr val="202122"/>
                </a:solidFill>
                <a:latin typeface="Arial"/>
              </a:rPr>
              <a:t>.</a:t>
            </a:r>
            <a:endParaRPr b="0" lang="en-US" sz="18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1800" spc="-1" strike="noStrike" u="sng">
                <a:solidFill>
                  <a:srgbClr val="00b0f0"/>
                </a:solidFill>
                <a:uFillTx/>
                <a:latin typeface="Arial"/>
              </a:rPr>
              <a:t>Dessalement multiples flash (MSF) </a:t>
            </a:r>
            <a:r>
              <a:rPr b="0" lang="en-US" sz="1800" spc="-1" strike="noStrike">
                <a:solidFill>
                  <a:srgbClr val="00b0f0"/>
                </a:solidFill>
                <a:latin typeface="Arial"/>
              </a:rPr>
              <a:t>: ce procédé dit flash consiste à maintenir l’eau sous pression pendant toute la durée du chauffage. </a:t>
            </a:r>
            <a:endParaRPr b="0" lang="en-US" sz="18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1800" spc="-1" strike="noStrike">
                <a:solidFill>
                  <a:srgbClr val="0563c1"/>
                </a:solidFill>
                <a:latin typeface="Arial"/>
                <a:hlinkClick r:id="rId3"/>
              </a:rPr>
              <a:t>Distillation multi-effets</a:t>
            </a:r>
            <a:r>
              <a:rPr b="1" lang="en-US" sz="1800" spc="-1" strike="noStrike">
                <a:solidFill>
                  <a:srgbClr val="00b0f0"/>
                </a:solidFill>
                <a:latin typeface="Arial"/>
              </a:rPr>
              <a:t> : </a:t>
            </a:r>
            <a:r>
              <a:rPr b="0" lang="en-US" sz="1800" spc="-1" strike="noStrike">
                <a:solidFill>
                  <a:srgbClr val="00b0f0"/>
                </a:solidFill>
                <a:latin typeface="Arial"/>
              </a:rPr>
              <a:t>ce système fournit une eau très pure ; coût énergétique élevé (≈ 15 kWh/m</a:t>
            </a:r>
            <a:r>
              <a:rPr b="0" lang="en-US" sz="1800" spc="-1" strike="noStrike" baseline="30000">
                <a:solidFill>
                  <a:srgbClr val="00b0f0"/>
                </a:solidFill>
                <a:latin typeface="Arial"/>
              </a:rPr>
              <a:t>3</a:t>
            </a:r>
            <a:r>
              <a:rPr b="0" lang="en-US" sz="1800" spc="-1" strike="noStrike">
                <a:solidFill>
                  <a:srgbClr val="00b0f0"/>
                </a:solidFill>
                <a:latin typeface="Arial"/>
              </a:rPr>
              <a:t>).</a:t>
            </a:r>
            <a:endParaRPr b="0" lang="en-US" sz="1800" spc="-1" strike="noStrike">
              <a:solidFill>
                <a:srgbClr val="000000"/>
              </a:solidFill>
              <a:latin typeface="Avenir Next LT Pro"/>
            </a:endParaRPr>
          </a:p>
          <a:p>
            <a:pPr marL="228600" indent="-228240">
              <a:lnSpc>
                <a:spcPct val="110000"/>
              </a:lnSpc>
              <a:spcBef>
                <a:spcPts val="1001"/>
              </a:spcBef>
              <a:buClr>
                <a:srgbClr val="203040"/>
              </a:buClr>
              <a:buFont typeface="Arial"/>
              <a:buChar char="•"/>
            </a:pPr>
            <a:r>
              <a:rPr b="1" lang="en-US" sz="1800" spc="-1" strike="noStrike" u="sng">
                <a:solidFill>
                  <a:srgbClr val="00b0f0"/>
                </a:solidFill>
                <a:uFillTx/>
                <a:latin typeface="Arial"/>
              </a:rPr>
              <a:t>Flash multi-étages, ou système flash</a:t>
            </a:r>
            <a:r>
              <a:rPr b="0" lang="en-US" sz="1800" spc="-1" strike="noStrike">
                <a:solidFill>
                  <a:srgbClr val="00b0f0"/>
                </a:solidFill>
                <a:latin typeface="Arial"/>
              </a:rPr>
              <a:t> : il est utilisé dans les pays du Golfe, fournissant une eau dont le taux de sel résiduel est non négligeable ; coût énergétique élevé (≈ 10 kWh/m</a:t>
            </a:r>
            <a:r>
              <a:rPr b="0" lang="en-US" sz="1800" spc="-1" strike="noStrike" baseline="30000">
                <a:solidFill>
                  <a:srgbClr val="00b0f0"/>
                </a:solidFill>
                <a:latin typeface="Arial"/>
              </a:rPr>
              <a:t>3</a:t>
            </a:r>
            <a:r>
              <a:rPr b="0" lang="en-US" sz="1800" spc="-1" strike="noStrike">
                <a:solidFill>
                  <a:srgbClr val="00b0f0"/>
                </a:solidFill>
                <a:latin typeface="Arial"/>
              </a:rPr>
              <a:t>).</a:t>
            </a:r>
            <a:endParaRPr b="0" lang="en-US" sz="1800" spc="-1" strike="noStrike">
              <a:solidFill>
                <a:srgbClr val="000000"/>
              </a:solidFill>
              <a:latin typeface="Avenir Next LT Pro"/>
            </a:endParaRPr>
          </a:p>
          <a:p>
            <a:pPr>
              <a:lnSpc>
                <a:spcPct val="110000"/>
              </a:lnSpc>
              <a:spcBef>
                <a:spcPts val="1001"/>
              </a:spcBef>
            </a:pPr>
            <a:endParaRPr b="0" lang="en-US" sz="1800" spc="-1" strike="noStrike">
              <a:solidFill>
                <a:srgbClr val="000000"/>
              </a:solidFill>
              <a:latin typeface="Avenir Next LT Pro"/>
            </a:endParaRPr>
          </a:p>
          <a:p>
            <a:pPr>
              <a:lnSpc>
                <a:spcPct val="110000"/>
              </a:lnSpc>
              <a:spcBef>
                <a:spcPts val="1001"/>
              </a:spcBef>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TextShape 1"/>
          <p:cNvSpPr txBox="1"/>
          <p:nvPr/>
        </p:nvSpPr>
        <p:spPr>
          <a:xfrm>
            <a:off x="644760" y="290880"/>
            <a:ext cx="10515240" cy="1399320"/>
          </a:xfrm>
          <a:prstGeom prst="rect">
            <a:avLst/>
          </a:prstGeom>
          <a:noFill/>
          <a:ln>
            <a:noFill/>
          </a:ln>
        </p:spPr>
        <p:txBody>
          <a:bodyPr anchor="b" anchorCtr="1">
            <a:normAutofit fontScale="8000"/>
          </a:bodyPr>
          <a:p>
            <a:pPr algn="ctr">
              <a:lnSpc>
                <a:spcPct val="100000"/>
              </a:lnSpc>
            </a:pPr>
            <a:br/>
            <a:br/>
            <a:br/>
            <a:br/>
            <a:br/>
            <a:br/>
            <a:br/>
            <a:r>
              <a:rPr b="0" lang="fr-FR" sz="4900" spc="-1" strike="noStrike">
                <a:solidFill>
                  <a:srgbClr val="000000"/>
                </a:solidFill>
                <a:latin typeface="Aharoni"/>
                <a:ea typeface="Microsoft YaHei"/>
              </a:rPr>
              <a:t> </a:t>
            </a:r>
            <a:br/>
            <a:endParaRPr b="0" lang="fr-FR" sz="4900" spc="-1" strike="noStrike">
              <a:solidFill>
                <a:srgbClr val="000000"/>
              </a:solidFill>
              <a:latin typeface="Calibri"/>
            </a:endParaRPr>
          </a:p>
        </p:txBody>
      </p:sp>
      <p:sp>
        <p:nvSpPr>
          <p:cNvPr id="364" name="TextShape 2"/>
          <p:cNvSpPr txBox="1"/>
          <p:nvPr/>
        </p:nvSpPr>
        <p:spPr>
          <a:xfrm>
            <a:off x="884520" y="1940760"/>
            <a:ext cx="10469160" cy="4235760"/>
          </a:xfrm>
          <a:prstGeom prst="rect">
            <a:avLst/>
          </a:prstGeom>
          <a:noFill/>
          <a:ln>
            <a:noFill/>
          </a:ln>
        </p:spPr>
        <p:txBody>
          <a:bodyPr>
            <a:normAutofit fontScale="91000"/>
          </a:bodyPr>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Différents procédés existent pour dessaler l’eau pour explorer et protéger les océans.</a:t>
            </a:r>
            <a:endParaRPr b="0" lang="en-US" sz="24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Pour aider la Planète, associations, et militants, il faut donc un système innovant et durable pour valoriser leur travail.</a:t>
            </a:r>
            <a:endParaRPr b="0" lang="en-US" sz="24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C’est pourquoi AquaCoin est née, la première crypto-monnaie basée sur l’eau. </a:t>
            </a:r>
            <a:endParaRPr b="0" lang="en-US" sz="2400" spc="-1" strike="noStrike">
              <a:solidFill>
                <a:srgbClr val="000000"/>
              </a:solidFill>
              <a:latin typeface="Avenir Next LT Pro"/>
            </a:endParaRPr>
          </a:p>
          <a:p>
            <a:pPr marL="228600" indent="-228240">
              <a:lnSpc>
                <a:spcPct val="110000"/>
              </a:lnSpc>
              <a:spcAft>
                <a:spcPts val="1001"/>
              </a:spcAft>
              <a:buClr>
                <a:srgbClr val="203040"/>
              </a:buClr>
              <a:buFont typeface="Arial"/>
              <a:buChar char="•"/>
            </a:pPr>
            <a:r>
              <a:rPr b="0" lang="en-US" sz="2400" spc="-1" strike="noStrike">
                <a:solidFill>
                  <a:srgbClr val="000000"/>
                </a:solidFill>
                <a:latin typeface="Calibri"/>
              </a:rPr>
              <a:t>Une monnaie active qui s’adresse à tous.</a:t>
            </a:r>
            <a:endParaRPr b="0" lang="en-US" sz="2400" spc="-1" strike="noStrike">
              <a:solidFill>
                <a:srgbClr val="000000"/>
              </a:solidFill>
              <a:latin typeface="Avenir Next LT Pro"/>
            </a:endParaRPr>
          </a:p>
          <a:p>
            <a:pPr>
              <a:lnSpc>
                <a:spcPct val="110000"/>
              </a:lnSpc>
              <a:spcBef>
                <a:spcPts val="1001"/>
              </a:spcBef>
            </a:pPr>
            <a:br/>
            <a:r>
              <a:rPr b="0" lang="en-US" sz="2000" spc="-1" strike="noStrike">
                <a:solidFill>
                  <a:srgbClr val="000000"/>
                </a:solidFill>
                <a:latin typeface="Avenir Next LT Pro"/>
              </a:rPr>
              <a:t>                                                </a:t>
            </a:r>
            <a:endParaRPr b="0" lang="en-US" sz="2000" spc="-1" strike="noStrike">
              <a:solidFill>
                <a:srgbClr val="000000"/>
              </a:solidFill>
              <a:latin typeface="Avenir Next LT Pro"/>
            </a:endParaRPr>
          </a:p>
          <a:p>
            <a:pPr>
              <a:lnSpc>
                <a:spcPct val="110000"/>
              </a:lnSpc>
              <a:spcBef>
                <a:spcPts val="1001"/>
              </a:spcBef>
            </a:pPr>
            <a:r>
              <a:rPr b="0" lang="en-US" sz="2000" spc="-1" strike="noStrike">
                <a:solidFill>
                  <a:srgbClr val="000000"/>
                </a:solidFill>
                <a:latin typeface="Avenir Next LT Pro"/>
              </a:rPr>
              <a:t>                              </a:t>
            </a:r>
            <a:r>
              <a:rPr b="0" lang="en-US" sz="2800" spc="-1" strike="noStrike">
                <a:solidFill>
                  <a:srgbClr val="00b0f0"/>
                </a:solidFill>
                <a:latin typeface="Avenir Next LT Pro"/>
              </a:rPr>
              <a:t>AquaCoin: Des eaux purs pour un avenir sur</a:t>
            </a:r>
            <a:r>
              <a:rPr b="0" lang="en-US" sz="2000" spc="-1" strike="noStrike">
                <a:solidFill>
                  <a:srgbClr val="00b0f0"/>
                </a:solidFill>
                <a:latin typeface="Avenir Next LT Pro"/>
              </a:rPr>
              <a:t>.</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TextShape 1"/>
          <p:cNvSpPr txBox="1"/>
          <p:nvPr/>
        </p:nvSpPr>
        <p:spPr>
          <a:xfrm>
            <a:off x="644760" y="290880"/>
            <a:ext cx="10515240" cy="1399320"/>
          </a:xfrm>
          <a:prstGeom prst="rect">
            <a:avLst/>
          </a:prstGeom>
          <a:noFill/>
          <a:ln>
            <a:noFill/>
          </a:ln>
        </p:spPr>
        <p:txBody>
          <a:bodyPr anchor="b" anchorCtr="1">
            <a:normAutofit fontScale="8000"/>
          </a:bodyPr>
          <a:p>
            <a:pPr algn="ctr">
              <a:lnSpc>
                <a:spcPct val="100000"/>
              </a:lnSpc>
            </a:pPr>
            <a:br/>
            <a:br/>
            <a:br/>
            <a:br/>
            <a:br/>
            <a:br/>
            <a:br/>
            <a:r>
              <a:rPr b="0" lang="fr-FR" sz="4900" spc="-1" strike="noStrike">
                <a:solidFill>
                  <a:srgbClr val="000000"/>
                </a:solidFill>
                <a:latin typeface="Aharoni"/>
                <a:ea typeface="Microsoft YaHei"/>
              </a:rPr>
              <a:t> </a:t>
            </a:r>
            <a:br/>
            <a:endParaRPr b="0" lang="fr-FR" sz="4900" spc="-1" strike="noStrike">
              <a:solidFill>
                <a:srgbClr val="000000"/>
              </a:solidFill>
              <a:latin typeface="Calibri"/>
            </a:endParaRPr>
          </a:p>
        </p:txBody>
      </p:sp>
      <p:sp>
        <p:nvSpPr>
          <p:cNvPr id="366" name="TextShape 2"/>
          <p:cNvSpPr txBox="1"/>
          <p:nvPr/>
        </p:nvSpPr>
        <p:spPr>
          <a:xfrm>
            <a:off x="884520" y="1940760"/>
            <a:ext cx="10469160" cy="4235760"/>
          </a:xfrm>
          <a:prstGeom prst="rect">
            <a:avLst/>
          </a:prstGeom>
          <a:noFill/>
          <a:ln>
            <a:noFill/>
          </a:ln>
        </p:spPr>
        <p:txBody>
          <a:bodyPr>
            <a:normAutofit/>
          </a:bodyPr>
          <a:p>
            <a:pPr>
              <a:lnSpc>
                <a:spcPct val="110000"/>
              </a:lnSpc>
              <a:spcAft>
                <a:spcPts val="1001"/>
              </a:spcAft>
            </a:pPr>
            <a:r>
              <a:rPr b="0" lang="en-US" sz="2000" spc="-1" strike="noStrike">
                <a:solidFill>
                  <a:srgbClr val="000000"/>
                </a:solidFill>
                <a:latin typeface="Avenir Next LT Pro"/>
              </a:rPr>
              <a:t>Different processes exist to desalinate water to explore and protect the oceans.</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Avenir Next LT Pro"/>
              </a:rPr>
              <a:t>To help the Planet, associations, and activists, we need an innovative and sustainable system to value their work.</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Avenir Next LT Pro"/>
              </a:rPr>
              <a:t>That's why AquaCoin was born, the first water-based cryptocurrency. </a:t>
            </a:r>
            <a:endParaRPr b="0" lang="en-US" sz="2000" spc="-1" strike="noStrike">
              <a:solidFill>
                <a:srgbClr val="000000"/>
              </a:solidFill>
              <a:latin typeface="Avenir Next LT Pro"/>
            </a:endParaRPr>
          </a:p>
          <a:p>
            <a:pPr>
              <a:lnSpc>
                <a:spcPct val="110000"/>
              </a:lnSpc>
              <a:spcAft>
                <a:spcPts val="1001"/>
              </a:spcAft>
            </a:pPr>
            <a:r>
              <a:rPr b="0" lang="en-US" sz="2000" spc="-1" strike="noStrike">
                <a:solidFill>
                  <a:srgbClr val="000000"/>
                </a:solidFill>
                <a:latin typeface="Avenir Next LT Pro"/>
              </a:rPr>
              <a:t>An active currency that is for everyone.</a:t>
            </a:r>
            <a:endParaRPr b="0" lang="en-US" sz="2000" spc="-1" strike="noStrike">
              <a:solidFill>
                <a:srgbClr val="000000"/>
              </a:solidFill>
              <a:latin typeface="Avenir Next LT Pro"/>
            </a:endParaRPr>
          </a:p>
          <a:p>
            <a:pPr>
              <a:lnSpc>
                <a:spcPct val="110000"/>
              </a:lnSpc>
              <a:spcAft>
                <a:spcPts val="1001"/>
              </a:spcAft>
            </a:pPr>
            <a:br/>
            <a:r>
              <a:rPr b="0" lang="en-US" sz="2000" spc="-1" strike="noStrike">
                <a:solidFill>
                  <a:srgbClr val="000000"/>
                </a:solidFill>
                <a:latin typeface="Avenir Next LT Pro"/>
              </a:rPr>
              <a:t>                                                </a:t>
            </a:r>
            <a:endParaRPr b="0" lang="en-US" sz="2000" spc="-1" strike="noStrike">
              <a:solidFill>
                <a:srgbClr val="000000"/>
              </a:solidFill>
              <a:latin typeface="Avenir Next LT Pro"/>
            </a:endParaRPr>
          </a:p>
          <a:p>
            <a:pPr>
              <a:lnSpc>
                <a:spcPct val="110000"/>
              </a:lnSpc>
              <a:spcBef>
                <a:spcPts val="1001"/>
              </a:spcBef>
            </a:pPr>
            <a:r>
              <a:rPr b="0" lang="en-US" sz="2000" spc="-1" strike="noStrike">
                <a:solidFill>
                  <a:srgbClr val="000000"/>
                </a:solidFill>
                <a:latin typeface="Avenir Next LT Pro"/>
              </a:rPr>
              <a:t>                  </a:t>
            </a:r>
            <a:r>
              <a:rPr b="0" lang="en-US" sz="2000" spc="-1" strike="noStrike">
                <a:solidFill>
                  <a:srgbClr val="00b0f0"/>
                </a:solidFill>
                <a:latin typeface="Avenir Next LT Pro"/>
              </a:rPr>
              <a:t>AquaCoin: Pure waters for a safe future.</a:t>
            </a: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TextShape 1"/>
          <p:cNvSpPr txBox="1"/>
          <p:nvPr/>
        </p:nvSpPr>
        <p:spPr>
          <a:xfrm>
            <a:off x="838080" y="365040"/>
            <a:ext cx="10515240" cy="13251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demain</a:t>
            </a:r>
            <a:endParaRPr b="0" lang="fr-FR" sz="5400" spc="-1" strike="noStrike">
              <a:solidFill>
                <a:srgbClr val="000000"/>
              </a:solidFill>
              <a:latin typeface="Aharoni"/>
            </a:endParaRPr>
          </a:p>
        </p:txBody>
      </p:sp>
      <p:sp>
        <p:nvSpPr>
          <p:cNvPr id="368" name="TextShape 2"/>
          <p:cNvSpPr txBox="1"/>
          <p:nvPr/>
        </p:nvSpPr>
        <p:spPr>
          <a:xfrm>
            <a:off x="838080" y="1940760"/>
            <a:ext cx="10515240" cy="4235760"/>
          </a:xfrm>
          <a:prstGeom prst="rect">
            <a:avLst/>
          </a:prstGeom>
          <a:noFill/>
          <a:ln>
            <a:noFill/>
          </a:ln>
        </p:spPr>
        <p:txBody>
          <a:bodyPr>
            <a:normAutofit/>
          </a:bodyPr>
          <a:p>
            <a:pPr marL="228600" indent="-228240">
              <a:lnSpc>
                <a:spcPct val="110000"/>
              </a:lnSpc>
              <a:buClr>
                <a:srgbClr val="203040"/>
              </a:buClr>
              <a:buFont typeface="Arial"/>
              <a:buChar char="•"/>
            </a:pPr>
            <a:r>
              <a:rPr b="0" lang="en-US" sz="1800" spc="-1" strike="noStrike">
                <a:solidFill>
                  <a:srgbClr val="000000"/>
                </a:solidFill>
                <a:latin typeface="Arial"/>
              </a:rPr>
              <a:t>À notre avis, il existe fondamentalement deux types d’échanges différents: ceux qui </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traiter avec la monnaie fiduciaire; et ceux qui traitent uniquement en crypto. C’est ce dernier qui nous intéresse . </a:t>
            </a:r>
            <a:endParaRPr b="0" lang="en-US" sz="1800" spc="-1" strike="noStrike">
              <a:solidFill>
                <a:srgbClr val="000000"/>
              </a:solidFill>
              <a:latin typeface="Avenir Next LT Pro"/>
            </a:endParaRPr>
          </a:p>
          <a:p>
            <a:pPr>
              <a:lnSpc>
                <a:spcPct val="110000"/>
              </a:lnSpc>
            </a:pPr>
            <a:br/>
            <a:r>
              <a:rPr b="0" lang="en-US" sz="1800" spc="-1" strike="noStrike">
                <a:solidFill>
                  <a:srgbClr val="000000"/>
                </a:solidFill>
                <a:latin typeface="Arial"/>
              </a:rPr>
              <a:t>Même s’ils ne sont pas nombreux à l'échelle du monde maintenant, nous croyons fermement que les échanges cryptographiques seront plus importants, beaucoup plus grands, que les échanges traditionnelles. </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dans un avenir proche, ils joueront un rôle de plus en plus important dans la finance mondiale et nous appelons ce nouveau paradigme “AquaCoin” .</a:t>
            </a:r>
            <a:endParaRPr b="0" lang="en-US" sz="1800" spc="-1" strike="noStrike">
              <a:solidFill>
                <a:srgbClr val="000000"/>
              </a:solidFill>
              <a:latin typeface="Avenir Next LT Pro"/>
            </a:endParaRPr>
          </a:p>
          <a:p>
            <a:pPr>
              <a:lnSpc>
                <a:spcPct val="110000"/>
              </a:lnSpc>
            </a:pPr>
            <a:br/>
            <a:br/>
            <a:r>
              <a:rPr b="0" lang="en-US" sz="1800" spc="-1" strike="noStrike">
                <a:solidFill>
                  <a:srgbClr val="000000"/>
                </a:solidFill>
                <a:latin typeface="Arial"/>
              </a:rPr>
              <a:t>Avec votre aide, AquaCoin construira un échange cryptographique de classe mondiale, alimentant l’avenir</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de crypto finance ainsi que l’avenir du monde. </a:t>
            </a:r>
            <a:endParaRPr b="0" lang="en-US" sz="1800" spc="-1" strike="noStrike">
              <a:solidFill>
                <a:srgbClr val="000000"/>
              </a:solidFill>
              <a:latin typeface="Avenir Next LT Pro"/>
            </a:endParaRPr>
          </a:p>
          <a:p>
            <a:pPr>
              <a:lnSpc>
                <a:spcPct val="110000"/>
              </a:lnSpc>
              <a:spcBef>
                <a:spcPts val="1001"/>
              </a:spcBef>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TextShape 1"/>
          <p:cNvSpPr txBox="1"/>
          <p:nvPr/>
        </p:nvSpPr>
        <p:spPr>
          <a:xfrm>
            <a:off x="838080" y="365040"/>
            <a:ext cx="10515240" cy="13251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tomorrow</a:t>
            </a:r>
            <a:endParaRPr b="0" lang="fr-FR" sz="5400" spc="-1" strike="noStrike">
              <a:solidFill>
                <a:srgbClr val="000000"/>
              </a:solidFill>
              <a:latin typeface="Aharoni"/>
            </a:endParaRPr>
          </a:p>
        </p:txBody>
      </p:sp>
      <p:sp>
        <p:nvSpPr>
          <p:cNvPr id="370" name="TextShape 2"/>
          <p:cNvSpPr txBox="1"/>
          <p:nvPr/>
        </p:nvSpPr>
        <p:spPr>
          <a:xfrm>
            <a:off x="716760" y="1884240"/>
            <a:ext cx="10515240" cy="4235760"/>
          </a:xfrm>
          <a:prstGeom prst="rect">
            <a:avLst/>
          </a:prstGeom>
          <a:noFill/>
          <a:ln>
            <a:noFill/>
          </a:ln>
        </p:spPr>
        <p:txBody>
          <a:bodyPr>
            <a:normAutofit/>
          </a:bodyPr>
          <a:p>
            <a:pPr>
              <a:lnSpc>
                <a:spcPct val="110000"/>
              </a:lnSpc>
            </a:pPr>
            <a:r>
              <a:rPr b="0" lang="en-US" sz="1800" spc="-1" strike="noStrike">
                <a:solidFill>
                  <a:srgbClr val="000000"/>
                </a:solidFill>
                <a:latin typeface="Arial"/>
              </a:rPr>
              <a:t>In our opinion, there are basically two different types of exchanges: those which </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dealing with fiat money; and those who deal only in crypto. It is the latter that interests us. </a:t>
            </a:r>
            <a:endParaRPr b="0" lang="en-US" sz="1800" spc="-1" strike="noStrike">
              <a:solidFill>
                <a:srgbClr val="000000"/>
              </a:solidFill>
              <a:latin typeface="Avenir Next LT Pro"/>
            </a:endParaRPr>
          </a:p>
          <a:p>
            <a:pPr>
              <a:lnSpc>
                <a:spcPct val="110000"/>
              </a:lnSpc>
            </a:pPr>
            <a:endParaRPr b="0" lang="en-US" sz="1800" spc="-1" strike="noStrike">
              <a:solidFill>
                <a:srgbClr val="000000"/>
              </a:solidFill>
              <a:latin typeface="Avenir Next LT Pro"/>
            </a:endParaRPr>
          </a:p>
          <a:p>
            <a:pPr>
              <a:lnSpc>
                <a:spcPct val="110000"/>
              </a:lnSpc>
            </a:pPr>
            <a:endParaRPr b="0" lang="en-US" sz="1800" spc="-1" strike="noStrike">
              <a:solidFill>
                <a:srgbClr val="000000"/>
              </a:solidFill>
              <a:latin typeface="Avenir Next LT Pro"/>
            </a:endParaRPr>
          </a:p>
          <a:p>
            <a:pPr>
              <a:lnSpc>
                <a:spcPct val="110000"/>
              </a:lnSpc>
            </a:pPr>
            <a:br/>
            <a:r>
              <a:rPr b="0" lang="en-US" sz="1800" spc="-1" strike="noStrike">
                <a:solidFill>
                  <a:srgbClr val="000000"/>
                </a:solidFill>
                <a:latin typeface="Arial"/>
              </a:rPr>
              <a:t>Even though there are not many of them globally now, we strongly believe that crypto exchanges will be bigger, much bigger, than traditional exchanges. </a:t>
            </a:r>
            <a:endParaRPr b="0" lang="en-US" sz="1800" spc="-1" strike="noStrike">
              <a:solidFill>
                <a:srgbClr val="000000"/>
              </a:solidFill>
              <a:latin typeface="Avenir Next LT Pro"/>
            </a:endParaRPr>
          </a:p>
          <a:p>
            <a:pPr>
              <a:lnSpc>
                <a:spcPct val="110000"/>
              </a:lnSpc>
            </a:pPr>
            <a:r>
              <a:rPr b="0" lang="en-US" sz="2000" spc="-1" strike="noStrike">
                <a:solidFill>
                  <a:srgbClr val="000000"/>
                </a:solidFill>
                <a:latin typeface="Avenir Next LT Pro"/>
              </a:rPr>
              <a:t>in the near future, they will play an increasingly important role in global finance and we call this new paradigm "AquaCoin".</a:t>
            </a:r>
            <a:endParaRPr b="0" lang="en-US" sz="2000" spc="-1" strike="noStrike">
              <a:solidFill>
                <a:srgbClr val="000000"/>
              </a:solidFill>
              <a:latin typeface="Avenir Next LT Pro"/>
            </a:endParaRPr>
          </a:p>
          <a:p>
            <a:pPr>
              <a:lnSpc>
                <a:spcPct val="110000"/>
              </a:lnSpc>
            </a:pPr>
            <a:br/>
            <a:br/>
            <a:r>
              <a:rPr b="0" lang="en-US" sz="1800" spc="-1" strike="noStrike">
                <a:solidFill>
                  <a:srgbClr val="000000"/>
                </a:solidFill>
                <a:latin typeface="Arial"/>
              </a:rPr>
              <a:t>With your help, AquaCoin will build a world-class crypto exchange, powering the future</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of crypto finance as well as the future of the world.</a:t>
            </a:r>
            <a:endParaRPr b="0" lang="en-US" sz="1800" spc="-1" strike="noStrike">
              <a:solidFill>
                <a:srgbClr val="000000"/>
              </a:solidFill>
              <a:latin typeface="Avenir Next LT Pro"/>
            </a:endParaRPr>
          </a:p>
          <a:p>
            <a:pPr>
              <a:lnSpc>
                <a:spcPct val="110000"/>
              </a:lnSpc>
            </a:pPr>
            <a:endParaRPr b="0" lang="en-US" sz="1800" spc="-1" strike="noStrike">
              <a:solidFill>
                <a:srgbClr val="000000"/>
              </a:solidFill>
              <a:latin typeface="Avenir Next LT Pro"/>
            </a:endParaRPr>
          </a:p>
          <a:p>
            <a:pPr>
              <a:lnSpc>
                <a:spcPct val="110000"/>
              </a:lnSpc>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TextShape 1"/>
          <p:cNvSpPr txBox="1"/>
          <p:nvPr/>
        </p:nvSpPr>
        <p:spPr>
          <a:xfrm>
            <a:off x="3831120" y="18360"/>
            <a:ext cx="10754280" cy="13845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Problèmes </a:t>
            </a:r>
            <a:endParaRPr b="0" lang="fr-FR" sz="5400" spc="-1" strike="noStrike">
              <a:solidFill>
                <a:srgbClr val="000000"/>
              </a:solidFill>
              <a:latin typeface="Calibri"/>
            </a:endParaRPr>
          </a:p>
        </p:txBody>
      </p:sp>
      <p:sp>
        <p:nvSpPr>
          <p:cNvPr id="372" name="TextShape 2"/>
          <p:cNvSpPr txBox="1"/>
          <p:nvPr/>
        </p:nvSpPr>
        <p:spPr>
          <a:xfrm>
            <a:off x="1076760" y="1668240"/>
            <a:ext cx="10515240" cy="4235760"/>
          </a:xfrm>
          <a:prstGeom prst="rect">
            <a:avLst/>
          </a:prstGeom>
          <a:noFill/>
          <a:ln>
            <a:noFill/>
          </a:ln>
        </p:spPr>
        <p:txBody>
          <a:bodyPr>
            <a:normAutofit fontScale="2000"/>
          </a:bodyPr>
          <a:p>
            <a:pPr>
              <a:lnSpc>
                <a:spcPct val="110000"/>
              </a:lnSpc>
            </a:pPr>
            <a:r>
              <a:rPr b="0" lang="en-US" sz="6400" spc="-1" strike="noStrike">
                <a:solidFill>
                  <a:srgbClr val="000000"/>
                </a:solidFill>
                <a:latin typeface="Arial"/>
              </a:rPr>
              <a:t>Certains des échanges de cryptomonnaies  actuelles souffrent d’un certain nombre de problèmes</a:t>
            </a:r>
            <a:r>
              <a:rPr b="0" lang="en-US" sz="6400" spc="-1" strike="noStrike">
                <a:solidFill>
                  <a:srgbClr val="000000"/>
                </a:solidFill>
                <a:latin typeface="Avenir Next LT Pro"/>
              </a:rPr>
              <a:t>  </a:t>
            </a:r>
            <a:r>
              <a:rPr b="0" lang="en-US" sz="6400" spc="-1" strike="noStrike">
                <a:solidFill>
                  <a:srgbClr val="000000"/>
                </a:solidFill>
                <a:latin typeface="Arial"/>
              </a:rPr>
              <a:t>Mauvaise architecture technique.</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rial"/>
              </a:rPr>
              <a:t>De nombreux échanges sont « mis en place rapidement », par de bons techniciens, mais qui </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rial"/>
              </a:rPr>
              <a:t>ont  peu ou pas d’expérience dans la finance ou dans l’exploitation d’une bourse.</a:t>
            </a:r>
            <a:endParaRPr b="0" lang="en-US" sz="6400" spc="-1" strike="noStrike">
              <a:solidFill>
                <a:srgbClr val="000000"/>
              </a:solidFill>
              <a:latin typeface="Avenir Next LT Pro"/>
            </a:endParaRPr>
          </a:p>
          <a:p>
            <a:pPr>
              <a:lnSpc>
                <a:spcPct val="110000"/>
              </a:lnSpc>
            </a:pPr>
            <a:br/>
            <a:r>
              <a:rPr b="0" lang="en-US" sz="6400" spc="-1" strike="noStrike">
                <a:solidFill>
                  <a:srgbClr val="000000"/>
                </a:solidFill>
                <a:latin typeface="Arial"/>
              </a:rPr>
              <a:t>Souvent, ils  choisissent l’approche la plus simple pour que le système soit opérationnel. </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rial"/>
              </a:rPr>
              <a:t>Pendant ce temps peut bien fonctionner au début, à mesure que le trafic augmente, le système ne sera pas en mesure de gérer la charge accrue. </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rial"/>
              </a:rPr>
              <a:t>Les systèmes d’échanges doivent être conçus à partir de la base avec la sécurité, l’efficacité, la vitesse et l’évolutivité à l’esprit. </a:t>
            </a:r>
            <a:endParaRPr b="0" lang="en-US" sz="6400" spc="-1" strike="noStrike">
              <a:solidFill>
                <a:srgbClr val="000000"/>
              </a:solidFill>
              <a:latin typeface="Avenir Next LT Pro"/>
            </a:endParaRPr>
          </a:p>
          <a:p>
            <a:pPr>
              <a:lnSpc>
                <a:spcPct val="110000"/>
              </a:lnSpc>
            </a:pPr>
            <a:br/>
            <a:r>
              <a:rPr b="0" lang="en-US" sz="6400" spc="-1" strike="noStrike">
                <a:solidFill>
                  <a:srgbClr val="000000"/>
                </a:solidFill>
                <a:latin typeface="Arial"/>
              </a:rPr>
              <a:t>Cela ralentit souvent le développement initial, mais est essentiel au succès à long terme.</a:t>
            </a:r>
            <a:endParaRPr b="0" lang="en-US" sz="6400" spc="-1" strike="noStrike">
              <a:solidFill>
                <a:srgbClr val="000000"/>
              </a:solidFill>
              <a:latin typeface="Avenir Next LT Pro"/>
            </a:endParaRPr>
          </a:p>
          <a:p>
            <a:pPr>
              <a:lnSpc>
                <a:spcPct val="110000"/>
              </a:lnSpc>
            </a:pPr>
            <a:br/>
            <a:r>
              <a:rPr b="0" lang="en-US" sz="6400" spc="-1" strike="noStrike">
                <a:solidFill>
                  <a:srgbClr val="000000"/>
                </a:solidFill>
                <a:latin typeface="Avenir Next LT Pro"/>
              </a:rPr>
              <a:t>Autre problème, les valeurs des cryptomonnaie  souvent Dollar ou OR, ou nous avons pu apercevoir leurs limites courant année 2021.</a:t>
            </a:r>
            <a:r>
              <a:rPr b="0" lang="en-US" sz="6400" spc="-1" strike="noStrike">
                <a:solidFill>
                  <a:srgbClr val="000000"/>
                </a:solidFill>
                <a:latin typeface="Arial"/>
              </a:rPr>
              <a:t>.</a:t>
            </a:r>
            <a:endParaRPr b="0" lang="en-US" sz="6400" spc="-1" strike="noStrike">
              <a:solidFill>
                <a:srgbClr val="000000"/>
              </a:solidFill>
              <a:latin typeface="Avenir Next LT Pro"/>
            </a:endParaRPr>
          </a:p>
          <a:p>
            <a:pPr>
              <a:lnSpc>
                <a:spcPct val="110000"/>
              </a:lnSpc>
              <a:spcBef>
                <a:spcPts val="1001"/>
              </a:spcBef>
            </a:pPr>
            <a:br/>
            <a:br/>
            <a:endParaRPr b="0" lang="en-US" sz="6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TextShape 1"/>
          <p:cNvSpPr txBox="1"/>
          <p:nvPr/>
        </p:nvSpPr>
        <p:spPr>
          <a:xfrm>
            <a:off x="3831120" y="18360"/>
            <a:ext cx="10754280" cy="1384560"/>
          </a:xfrm>
          <a:prstGeom prst="rect">
            <a:avLst/>
          </a:prstGeom>
          <a:noFill/>
          <a:ln>
            <a:noFill/>
          </a:ln>
        </p:spPr>
        <p:txBody>
          <a:bodyPr anchor="b">
            <a:noAutofit/>
          </a:bodyPr>
          <a:p>
            <a:pPr>
              <a:lnSpc>
                <a:spcPct val="100000"/>
              </a:lnSpc>
            </a:pPr>
            <a:r>
              <a:rPr b="0" lang="fr-FR" sz="5400" spc="-1" strike="noStrike">
                <a:solidFill>
                  <a:srgbClr val="000000"/>
                </a:solidFill>
                <a:latin typeface="Aharoni"/>
              </a:rPr>
              <a:t>Trouble </a:t>
            </a:r>
            <a:endParaRPr b="0" lang="fr-FR" sz="5400" spc="-1" strike="noStrike">
              <a:solidFill>
                <a:srgbClr val="000000"/>
              </a:solidFill>
              <a:latin typeface="Calibri"/>
            </a:endParaRPr>
          </a:p>
        </p:txBody>
      </p:sp>
      <p:sp>
        <p:nvSpPr>
          <p:cNvPr id="374" name="TextShape 2"/>
          <p:cNvSpPr txBox="1"/>
          <p:nvPr/>
        </p:nvSpPr>
        <p:spPr>
          <a:xfrm>
            <a:off x="838080" y="1940760"/>
            <a:ext cx="10515240" cy="4235760"/>
          </a:xfrm>
          <a:prstGeom prst="rect">
            <a:avLst/>
          </a:prstGeom>
          <a:noFill/>
          <a:ln>
            <a:noFill/>
          </a:ln>
        </p:spPr>
        <p:txBody>
          <a:bodyPr>
            <a:normAutofit fontScale="2000"/>
          </a:bodyPr>
          <a:p>
            <a:pPr>
              <a:lnSpc>
                <a:spcPct val="110000"/>
              </a:lnSpc>
            </a:pPr>
            <a:r>
              <a:rPr b="0" lang="en-US" sz="6400" spc="-1" strike="noStrike">
                <a:solidFill>
                  <a:srgbClr val="000000"/>
                </a:solidFill>
                <a:latin typeface="Avenir Next LT Pro"/>
              </a:rPr>
              <a:t>Some of the current cryptocurrency exchanges suffer from a number of problems with poor technical architecture.</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Many exchanges are "set up quickly", by good technicians, but who </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have little or no experience in finance or operating a stock exchange.</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Often, they choose the simplest approach to get the system up and running.</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During this time may work well at first, as traffic increases, the system will not be able to handle the increased load. </a:t>
            </a: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Exchange systems must be designed from the ground up with security, efficiency, speed and scalability in mind. </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This often slows down initial development, but is critical to long-term success.</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Another problem, the values of cryptocurrencies often Dollar or Gold, where we could see their limits during the year 2021.</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r>
              <a:rPr b="0" lang="en-US" sz="6400" spc="-1" strike="noStrike">
                <a:solidFill>
                  <a:srgbClr val="000000"/>
                </a:solidFill>
                <a:latin typeface="Avenir Next LT Pro"/>
              </a:rPr>
              <a:t> </a:t>
            </a: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a:p>
            <a:pPr>
              <a:lnSpc>
                <a:spcPct val="110000"/>
              </a:lnSpc>
            </a:pPr>
            <a:endParaRPr b="0" lang="en-US" sz="6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75" name="Espace réservé du contenu 9" descr=""/>
          <p:cNvPicPr/>
          <p:nvPr/>
        </p:nvPicPr>
        <p:blipFill>
          <a:blip r:embed="rId1"/>
          <a:srcRect l="0" t="2494" r="0" b="13240"/>
          <a:stretch/>
        </p:blipFill>
        <p:spPr>
          <a:xfrm>
            <a:off x="0" y="0"/>
            <a:ext cx="12191760" cy="6857640"/>
          </a:xfrm>
          <a:prstGeom prst="rect">
            <a:avLst/>
          </a:prstGeom>
          <a:ln>
            <a:noFill/>
          </a:ln>
        </p:spPr>
      </p:pic>
      <p:sp>
        <p:nvSpPr>
          <p:cNvPr id="376" name="CustomShape 1"/>
          <p:cNvSpPr/>
          <p:nvPr/>
        </p:nvSpPr>
        <p:spPr>
          <a:xfrm>
            <a:off x="7488720" y="2277720"/>
            <a:ext cx="4703040" cy="4579920"/>
          </a:xfrm>
          <a:custGeom>
            <a:avLst/>
            <a:gdLst/>
            <a:ahLst/>
            <a:rect l="l" t="t"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760">
            <a:noFill/>
          </a:ln>
        </p:spPr>
        <p:style>
          <a:lnRef idx="0"/>
          <a:fillRef idx="0"/>
          <a:effectRef idx="0"/>
          <a:fontRef idx="minor"/>
        </p:style>
      </p:sp>
      <p:sp>
        <p:nvSpPr>
          <p:cNvPr id="377" name="TextShape 2"/>
          <p:cNvSpPr txBox="1"/>
          <p:nvPr/>
        </p:nvSpPr>
        <p:spPr>
          <a:xfrm>
            <a:off x="8021880" y="3232080"/>
            <a:ext cx="3851640" cy="1833840"/>
          </a:xfrm>
          <a:prstGeom prst="rect">
            <a:avLst/>
          </a:prstGeom>
          <a:noFill/>
          <a:ln>
            <a:noFill/>
          </a:ln>
        </p:spPr>
        <p:txBody>
          <a:bodyPr anchor="b">
            <a:normAutofit/>
          </a:bodyPr>
          <a:p>
            <a:pPr algn="ctr">
              <a:lnSpc>
                <a:spcPct val="90000"/>
              </a:lnSpc>
            </a:pPr>
            <a:r>
              <a:rPr b="0" lang="fr-FR" sz="6600" spc="-1" strike="noStrike">
                <a:solidFill>
                  <a:srgbClr val="ff0000"/>
                </a:solidFill>
                <a:latin typeface="Calibri Light"/>
              </a:rPr>
              <a:t>Solutions </a:t>
            </a:r>
            <a:endParaRPr b="0" lang="fr-FR" sz="6600" spc="-1" strike="noStrike">
              <a:solidFill>
                <a:srgbClr val="000000"/>
              </a:solidFill>
              <a:latin typeface="Calibri"/>
            </a:endParaRPr>
          </a:p>
        </p:txBody>
      </p:sp>
      <p:sp>
        <p:nvSpPr>
          <p:cNvPr id="378" name="Line 3"/>
          <p:cNvSpPr/>
          <p:nvPr/>
        </p:nvSpPr>
        <p:spPr>
          <a:xfrm>
            <a:off x="9480240" y="5123520"/>
            <a:ext cx="935280" cy="0"/>
          </a:xfrm>
          <a:prstGeom prst="line">
            <a:avLst/>
          </a:prstGeom>
          <a:ln w="25560">
            <a:solidFill>
              <a:schemeClr val="tx1">
                <a:lumMod val="85000"/>
                <a:lumOff val="15000"/>
              </a:schemeClr>
            </a:solidFill>
            <a:bevel/>
          </a:ln>
        </p:spPr>
        <p:style>
          <a:lnRef idx="1">
            <a:schemeClr val="accent1"/>
          </a:lnRef>
          <a:fillRef idx="0">
            <a:schemeClr val="accent1"/>
          </a:fillRef>
          <a:effectRef idx="0">
            <a:schemeClr val="accent1"/>
          </a:effectRef>
          <a:fontRef idx="minor"/>
        </p:style>
      </p:sp>
      <p:sp>
        <p:nvSpPr>
          <p:cNvPr id="379" name="TextShape 4"/>
          <p:cNvSpPr txBox="1"/>
          <p:nvPr/>
        </p:nvSpPr>
        <p:spPr>
          <a:xfrm>
            <a:off x="1240200" y="3657600"/>
            <a:ext cx="4343040" cy="2805840"/>
          </a:xfrm>
          <a:prstGeom prst="rect">
            <a:avLst/>
          </a:prstGeom>
          <a:noFill/>
          <a:ln>
            <a:noFill/>
          </a:ln>
        </p:spPr>
        <p:txBody>
          <a:bodyPr>
            <a:noAutofit/>
          </a:bodyPr>
          <a:p>
            <a:pPr>
              <a:lnSpc>
                <a:spcPct val="110000"/>
              </a:lnSpc>
            </a:pPr>
            <a:r>
              <a:rPr b="0" lang="en-US" sz="2000" spc="-1" strike="noStrike">
                <a:solidFill>
                  <a:srgbClr val="ffc000"/>
                </a:solidFill>
                <a:latin typeface="Arial"/>
              </a:rPr>
              <a:t>AquaCoin est différent, sa  valeur provient de son stock d’eau, qui est issu des structures de dessalement d’eau.</a:t>
            </a:r>
            <a:endParaRPr b="0" lang="en-US" sz="2000" spc="-1" strike="noStrike">
              <a:solidFill>
                <a:srgbClr val="000000"/>
              </a:solidFill>
              <a:latin typeface="Avenir Next LT Pro"/>
            </a:endParaRPr>
          </a:p>
          <a:p>
            <a:pPr>
              <a:lnSpc>
                <a:spcPct val="110000"/>
              </a:lnSpc>
            </a:pPr>
            <a:r>
              <a:rPr b="0" lang="en-US" sz="2000" spc="-1" strike="noStrike">
                <a:solidFill>
                  <a:srgbClr val="ffc000"/>
                </a:solidFill>
                <a:latin typeface="Arial"/>
              </a:rPr>
              <a:t>AquaCoin pourra augmenter ses quantités d’eau, en augmentant  son prix, et ainsi elle fournira,  plus d’eau potable à l'humanité </a:t>
            </a:r>
            <a:endParaRPr b="0" lang="en-US" sz="2000" spc="-1" strike="noStrike">
              <a:solidFill>
                <a:srgbClr val="000000"/>
              </a:solidFill>
              <a:latin typeface="Avenir Next LT Pro"/>
            </a:endParaRPr>
          </a:p>
          <a:p>
            <a:pPr>
              <a:lnSpc>
                <a:spcPct val="110000"/>
              </a:lnSpc>
              <a:spcBef>
                <a:spcPts val="1001"/>
              </a:spcBef>
            </a:pP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80" name="Espace réservé du contenu 9" descr=""/>
          <p:cNvPicPr/>
          <p:nvPr/>
        </p:nvPicPr>
        <p:blipFill>
          <a:blip r:embed="rId1"/>
          <a:srcRect l="0" t="2494" r="0" b="13240"/>
          <a:stretch/>
        </p:blipFill>
        <p:spPr>
          <a:xfrm>
            <a:off x="0" y="0"/>
            <a:ext cx="12191760" cy="6857640"/>
          </a:xfrm>
          <a:prstGeom prst="rect">
            <a:avLst/>
          </a:prstGeom>
          <a:ln>
            <a:noFill/>
          </a:ln>
        </p:spPr>
      </p:pic>
      <p:sp>
        <p:nvSpPr>
          <p:cNvPr id="381" name="CustomShape 1"/>
          <p:cNvSpPr/>
          <p:nvPr/>
        </p:nvSpPr>
        <p:spPr>
          <a:xfrm>
            <a:off x="7488720" y="2277720"/>
            <a:ext cx="4703040" cy="4579920"/>
          </a:xfrm>
          <a:custGeom>
            <a:avLst/>
            <a:gdLst/>
            <a:ahLst/>
            <a:rect l="l" t="t"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760">
            <a:noFill/>
          </a:ln>
        </p:spPr>
        <p:style>
          <a:lnRef idx="0"/>
          <a:fillRef idx="0"/>
          <a:effectRef idx="0"/>
          <a:fontRef idx="minor"/>
        </p:style>
      </p:sp>
      <p:sp>
        <p:nvSpPr>
          <p:cNvPr id="382" name="TextShape 2"/>
          <p:cNvSpPr txBox="1"/>
          <p:nvPr/>
        </p:nvSpPr>
        <p:spPr>
          <a:xfrm>
            <a:off x="8021880" y="3232080"/>
            <a:ext cx="3851640" cy="1833840"/>
          </a:xfrm>
          <a:prstGeom prst="rect">
            <a:avLst/>
          </a:prstGeom>
          <a:noFill/>
          <a:ln>
            <a:noFill/>
          </a:ln>
        </p:spPr>
        <p:txBody>
          <a:bodyPr anchor="b">
            <a:normAutofit/>
          </a:bodyPr>
          <a:p>
            <a:pPr algn="ctr">
              <a:lnSpc>
                <a:spcPct val="90000"/>
              </a:lnSpc>
            </a:pPr>
            <a:r>
              <a:rPr b="0" lang="fr-FR" sz="6600" spc="-1" strike="noStrike">
                <a:solidFill>
                  <a:srgbClr val="ff0000"/>
                </a:solidFill>
                <a:latin typeface="Calibri Light"/>
              </a:rPr>
              <a:t>Solutions </a:t>
            </a:r>
            <a:endParaRPr b="0" lang="fr-FR" sz="6600" spc="-1" strike="noStrike">
              <a:solidFill>
                <a:srgbClr val="000000"/>
              </a:solidFill>
              <a:latin typeface="Calibri"/>
            </a:endParaRPr>
          </a:p>
        </p:txBody>
      </p:sp>
      <p:sp>
        <p:nvSpPr>
          <p:cNvPr id="383" name="Line 3"/>
          <p:cNvSpPr/>
          <p:nvPr/>
        </p:nvSpPr>
        <p:spPr>
          <a:xfrm>
            <a:off x="9480240" y="5123520"/>
            <a:ext cx="935280" cy="0"/>
          </a:xfrm>
          <a:prstGeom prst="line">
            <a:avLst/>
          </a:prstGeom>
          <a:ln w="25560">
            <a:solidFill>
              <a:schemeClr val="tx1">
                <a:lumMod val="85000"/>
                <a:lumOff val="15000"/>
              </a:schemeClr>
            </a:solidFill>
            <a:bevel/>
          </a:ln>
        </p:spPr>
        <p:style>
          <a:lnRef idx="1">
            <a:schemeClr val="accent1"/>
          </a:lnRef>
          <a:fillRef idx="0">
            <a:schemeClr val="accent1"/>
          </a:fillRef>
          <a:effectRef idx="0">
            <a:schemeClr val="accent1"/>
          </a:effectRef>
          <a:fontRef idx="minor"/>
        </p:style>
      </p:sp>
      <p:sp>
        <p:nvSpPr>
          <p:cNvPr id="384" name="TextShape 4"/>
          <p:cNvSpPr txBox="1"/>
          <p:nvPr/>
        </p:nvSpPr>
        <p:spPr>
          <a:xfrm>
            <a:off x="1240200" y="3657600"/>
            <a:ext cx="4343040" cy="2805840"/>
          </a:xfrm>
          <a:prstGeom prst="rect">
            <a:avLst/>
          </a:prstGeom>
          <a:noFill/>
          <a:ln>
            <a:noFill/>
          </a:ln>
        </p:spPr>
        <p:txBody>
          <a:bodyPr>
            <a:noAutofit/>
          </a:bodyPr>
          <a:p>
            <a:pPr>
              <a:lnSpc>
                <a:spcPct val="110000"/>
              </a:lnSpc>
            </a:pPr>
            <a:r>
              <a:rPr b="0" lang="en-US" sz="2000" spc="-1" strike="noStrike">
                <a:solidFill>
                  <a:srgbClr val="ffc000"/>
                </a:solidFill>
                <a:latin typeface="Arial"/>
              </a:rPr>
              <a:t>AquaCoin is different, its value comes from its water stock, which comes from water desalination structures.</a:t>
            </a:r>
            <a:endParaRPr b="0" lang="en-US" sz="2000" spc="-1" strike="noStrike">
              <a:solidFill>
                <a:srgbClr val="000000"/>
              </a:solidFill>
              <a:latin typeface="Avenir Next LT Pro"/>
            </a:endParaRPr>
          </a:p>
          <a:p>
            <a:pPr>
              <a:lnSpc>
                <a:spcPct val="110000"/>
              </a:lnSpc>
            </a:pPr>
            <a:r>
              <a:rPr b="0" lang="en-US" sz="2000" spc="-1" strike="noStrike">
                <a:solidFill>
                  <a:srgbClr val="ffc000"/>
                </a:solidFill>
                <a:latin typeface="Arial"/>
              </a:rPr>
              <a:t>AquaCoin will be able to increase its quantities of water, increasing its price, and thus it will provide, more drinking water to humanity. </a:t>
            </a:r>
            <a:endParaRPr b="0" lang="en-US" sz="2000" spc="-1" strike="noStrike">
              <a:solidFill>
                <a:srgbClr val="000000"/>
              </a:solidFill>
              <a:latin typeface="Avenir Next LT Pro"/>
            </a:endParaRPr>
          </a:p>
          <a:p>
            <a:pPr>
              <a:lnSpc>
                <a:spcPct val="110000"/>
              </a:lnSpc>
            </a:pPr>
            <a:endParaRPr b="0" lang="en-US" sz="2000" spc="-1" strike="noStrike">
              <a:solidFill>
                <a:srgbClr val="000000"/>
              </a:solidFill>
              <a:latin typeface="Avenir Next LT Pro"/>
            </a:endParaRPr>
          </a:p>
          <a:p>
            <a:pPr>
              <a:lnSpc>
                <a:spcPct val="110000"/>
              </a:lnSpc>
            </a:pP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5" name="CustomShape 1"/>
          <p:cNvSpPr/>
          <p:nvPr/>
        </p:nvSpPr>
        <p:spPr>
          <a:xfrm rot="16200000">
            <a:off x="800280" y="1491840"/>
            <a:ext cx="3333240" cy="3498840"/>
          </a:xfrm>
          <a:prstGeom prst="downArrow">
            <a:avLst>
              <a:gd name="adj1" fmla="val 100000"/>
              <a:gd name="adj2" fmla="val 15788"/>
            </a:avLst>
          </a:prstGeom>
          <a:solidFill>
            <a:srgbClr val="404040"/>
          </a:solidFill>
          <a:ln w="54000">
            <a:noFill/>
          </a:ln>
        </p:spPr>
        <p:style>
          <a:lnRef idx="2">
            <a:schemeClr val="accent1">
              <a:shade val="50000"/>
            </a:schemeClr>
          </a:lnRef>
          <a:fillRef idx="1">
            <a:schemeClr val="accent1"/>
          </a:fillRef>
          <a:effectRef idx="0">
            <a:schemeClr val="accent1"/>
          </a:effectRef>
          <a:fontRef idx="minor"/>
        </p:style>
      </p:sp>
      <p:sp>
        <p:nvSpPr>
          <p:cNvPr id="386" name="TextShape 2"/>
          <p:cNvSpPr txBox="1"/>
          <p:nvPr/>
        </p:nvSpPr>
        <p:spPr>
          <a:xfrm>
            <a:off x="1028880" y="1967400"/>
            <a:ext cx="2628720" cy="2547000"/>
          </a:xfrm>
          <a:prstGeom prst="rect">
            <a:avLst/>
          </a:prstGeom>
          <a:noFill/>
          <a:ln>
            <a:noFill/>
          </a:ln>
        </p:spPr>
        <p:txBody>
          <a:bodyPr anchor="ctr">
            <a:normAutofit/>
          </a:bodyPr>
          <a:p>
            <a:pPr algn="ctr">
              <a:lnSpc>
                <a:spcPct val="90000"/>
              </a:lnSpc>
            </a:pPr>
            <a:r>
              <a:rPr b="0" lang="fr-FR" sz="1400" spc="-1" strike="noStrike">
                <a:solidFill>
                  <a:srgbClr val="ffffff"/>
                </a:solidFill>
                <a:latin typeface="Calibri Light"/>
              </a:rPr>
              <a:t>AquaCoin utilisera l’osmose inverse dans un premier temps, et d’autres systèmes plus compétitifs avec un  impact moins important sur  l'environnement  jusqu' à avoir  son propre système de dessalement, le marché de l’eau est estimé à 1100 milliard d’euro avec une croissance de 6%.</a:t>
            </a:r>
            <a:endParaRPr b="0" lang="fr-FR" sz="1400" spc="-1" strike="noStrike">
              <a:solidFill>
                <a:srgbClr val="000000"/>
              </a:solidFill>
              <a:latin typeface="Calibri"/>
            </a:endParaRPr>
          </a:p>
        </p:txBody>
      </p:sp>
      <p:pic>
        <p:nvPicPr>
          <p:cNvPr id="387" name="Espace réservé du contenu 5" descr=""/>
          <p:cNvPicPr/>
          <p:nvPr/>
        </p:nvPicPr>
        <p:blipFill>
          <a:blip r:embed="rId1"/>
          <a:stretch/>
        </p:blipFill>
        <p:spPr>
          <a:xfrm>
            <a:off x="4777200" y="1325880"/>
            <a:ext cx="6780240" cy="4203720"/>
          </a:xfrm>
          <a:prstGeom prst="rect">
            <a:avLst/>
          </a:prstGeom>
          <a:ln>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8" name="CustomShape 1"/>
          <p:cNvSpPr/>
          <p:nvPr/>
        </p:nvSpPr>
        <p:spPr>
          <a:xfrm rot="16200000">
            <a:off x="800280" y="1491840"/>
            <a:ext cx="3333240" cy="3498840"/>
          </a:xfrm>
          <a:prstGeom prst="downArrow">
            <a:avLst>
              <a:gd name="adj1" fmla="val 100000"/>
              <a:gd name="adj2" fmla="val 15788"/>
            </a:avLst>
          </a:prstGeom>
          <a:solidFill>
            <a:srgbClr val="404040"/>
          </a:solidFill>
          <a:ln w="54000">
            <a:noFill/>
          </a:ln>
        </p:spPr>
        <p:style>
          <a:lnRef idx="2">
            <a:schemeClr val="accent1">
              <a:shade val="50000"/>
            </a:schemeClr>
          </a:lnRef>
          <a:fillRef idx="1">
            <a:schemeClr val="accent1"/>
          </a:fillRef>
          <a:effectRef idx="0">
            <a:schemeClr val="accent1"/>
          </a:effectRef>
          <a:fontRef idx="minor"/>
        </p:style>
      </p:sp>
      <p:sp>
        <p:nvSpPr>
          <p:cNvPr id="389" name="TextShape 2"/>
          <p:cNvSpPr txBox="1"/>
          <p:nvPr/>
        </p:nvSpPr>
        <p:spPr>
          <a:xfrm>
            <a:off x="1028880" y="1967400"/>
            <a:ext cx="2628720" cy="2547000"/>
          </a:xfrm>
          <a:prstGeom prst="rect">
            <a:avLst/>
          </a:prstGeom>
          <a:noFill/>
          <a:ln>
            <a:noFill/>
          </a:ln>
        </p:spPr>
        <p:txBody>
          <a:bodyPr anchor="ctr">
            <a:normAutofit/>
          </a:bodyPr>
          <a:p>
            <a:pPr algn="ctr">
              <a:lnSpc>
                <a:spcPct val="90000"/>
              </a:lnSpc>
            </a:pPr>
            <a:r>
              <a:rPr b="0" lang="fr-FR" sz="1400" spc="-1" strike="noStrike">
                <a:solidFill>
                  <a:srgbClr val="ffffff"/>
                </a:solidFill>
                <a:latin typeface="Calibri Light"/>
              </a:rPr>
              <a:t>AquaCoin will use reverse osmosis at first, and other more competitive systems with a lower impact on the environment until it has its own desalination system, the water market is estimated at 1100 billion euros with a growth of 6%.</a:t>
            </a:r>
            <a:endParaRPr b="0" lang="fr-FR" sz="1400" spc="-1" strike="noStrike">
              <a:solidFill>
                <a:srgbClr val="000000"/>
              </a:solidFill>
              <a:latin typeface="Calibri"/>
            </a:endParaRPr>
          </a:p>
        </p:txBody>
      </p:sp>
      <p:pic>
        <p:nvPicPr>
          <p:cNvPr id="390" name="Espace réservé du contenu 5" descr=""/>
          <p:cNvPicPr/>
          <p:nvPr/>
        </p:nvPicPr>
        <p:blipFill>
          <a:blip r:embed="rId1"/>
          <a:stretch/>
        </p:blipFill>
        <p:spPr>
          <a:xfrm>
            <a:off x="4777200" y="1325880"/>
            <a:ext cx="6780240" cy="4203720"/>
          </a:xfrm>
          <a:prstGeom prst="rect">
            <a:avLst/>
          </a:prstGeom>
          <a:ln>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CustomShape 1"/>
          <p:cNvSpPr/>
          <p:nvPr/>
        </p:nvSpPr>
        <p:spPr>
          <a:xfrm>
            <a:off x="2026080" y="1053360"/>
            <a:ext cx="8139240" cy="60717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2800" spc="-1" strike="noStrike">
                <a:solidFill>
                  <a:srgbClr val="4472c4"/>
                </a:solidFill>
                <a:latin typeface="Arial"/>
              </a:rPr>
              <a:t>Le principe de l’osmose inverse dans notre  système de désalinisation </a:t>
            </a:r>
            <a:r>
              <a:rPr b="0" lang="fr-FR" sz="1800" spc="-1" strike="noStrike">
                <a:solidFill>
                  <a:srgbClr val="000000"/>
                </a:solidFill>
                <a:latin typeface="Arial"/>
              </a:rPr>
              <a:t>:</a:t>
            </a:r>
            <a:endParaRPr b="0" lang="fr-FR" sz="1800" spc="-1" strike="noStrike">
              <a:latin typeface="Arial"/>
            </a:endParaRPr>
          </a:p>
          <a:p>
            <a:pPr>
              <a:lnSpc>
                <a:spcPct val="100000"/>
              </a:lnSpc>
            </a:pPr>
            <a:br/>
            <a:r>
              <a:rPr b="0" lang="fr-FR" sz="1800" spc="-1" strike="noStrike">
                <a:solidFill>
                  <a:srgbClr val="5b9bd5"/>
                </a:solidFill>
                <a:latin typeface="Arial"/>
              </a:rPr>
              <a:t>L'eau de mer, montée en pression, entre dans les membranes qui, telles des "passoires moléculaires" laissent seulement passer l'eau pure</a:t>
            </a:r>
            <a:r>
              <a:rPr b="0" lang="fr-FR" sz="1800" spc="-1" strike="noStrike">
                <a:solidFill>
                  <a:srgbClr val="000000"/>
                </a:solidFill>
                <a:latin typeface="Arial"/>
              </a:rPr>
              <a:t>.</a:t>
            </a:r>
            <a:endParaRPr b="0" lang="fr-FR" sz="1800" spc="-1" strike="noStrike">
              <a:latin typeface="Arial"/>
            </a:endParaRPr>
          </a:p>
          <a:p>
            <a:pPr>
              <a:lnSpc>
                <a:spcPct val="100000"/>
              </a:lnSpc>
            </a:pPr>
            <a:r>
              <a:rPr b="0" lang="fr-FR" sz="1800" spc="-1" strike="noStrike">
                <a:solidFill>
                  <a:srgbClr val="000000"/>
                </a:solidFill>
                <a:latin typeface="Arial"/>
              </a:rPr>
              <a:t>La plupart des particules solides dissoutes ne traversent pas les membranes. Ces résidus sont évacués avec la solution salée restante.</a:t>
            </a:r>
            <a:endParaRPr b="0" lang="fr-FR" sz="1800" spc="-1" strike="noStrike">
              <a:latin typeface="Arial"/>
            </a:endParaRPr>
          </a:p>
          <a:p>
            <a:pPr>
              <a:lnSpc>
                <a:spcPct val="100000"/>
              </a:lnSpc>
            </a:pPr>
            <a:r>
              <a:rPr b="0" lang="fr-FR" sz="1800" spc="-1" strike="noStrike">
                <a:solidFill>
                  <a:srgbClr val="000000"/>
                </a:solidFill>
                <a:latin typeface="Arial"/>
              </a:rPr>
              <a:t>Toutes les particules dissoutes dans l'eau de mer ne peuvent être éliminées.</a:t>
            </a:r>
            <a:endParaRPr b="0" lang="fr-FR" sz="1800" spc="-1" strike="noStrike">
              <a:latin typeface="Arial"/>
            </a:endParaRPr>
          </a:p>
          <a:p>
            <a:pPr>
              <a:lnSpc>
                <a:spcPct val="100000"/>
              </a:lnSpc>
            </a:pPr>
            <a:r>
              <a:rPr b="0" lang="fr-FR" sz="1800" spc="-1" strike="noStrike">
                <a:solidFill>
                  <a:srgbClr val="000000"/>
                </a:solidFill>
                <a:latin typeface="Arial"/>
              </a:rPr>
              <a:t>En effet, le système est conçu pour rejeter 99% des TDS (Solides Totalement Dissous), autrement dit approximativement 2% des 35.000 ppm / TDS passeront à travers les membranes. </a:t>
            </a:r>
            <a:r>
              <a:rPr b="0" lang="fr-FR" sz="1800" spc="-1" strike="noStrike">
                <a:solidFill>
                  <a:srgbClr val="5b9bd5"/>
                </a:solidFill>
                <a:latin typeface="Arial"/>
              </a:rPr>
              <a:t>Ceci garantit une eau potable avec 500 TDS (moyenne).</a:t>
            </a:r>
            <a:endParaRPr b="0" lang="fr-FR" sz="1800" spc="-1" strike="noStrike">
              <a:latin typeface="Arial"/>
            </a:endParaRPr>
          </a:p>
          <a:p>
            <a:pPr>
              <a:lnSpc>
                <a:spcPct val="100000"/>
              </a:lnSpc>
            </a:pPr>
            <a:r>
              <a:rPr b="0" lang="fr-FR" sz="1800" spc="-1" strike="noStrike">
                <a:solidFill>
                  <a:srgbClr val="5b9bd5"/>
                </a:solidFill>
                <a:latin typeface="Arial"/>
              </a:rPr>
              <a:t>L'eau potable produite par notre  système d'osmose inverse est essentiellement stérile</a:t>
            </a:r>
            <a:r>
              <a:rPr b="0" lang="fr-FR" sz="1800" spc="-1" strike="noStrike">
                <a:solidFill>
                  <a:srgbClr val="000000"/>
                </a:solidFill>
                <a:latin typeface="Arial"/>
              </a:rPr>
              <a:t>.</a:t>
            </a:r>
            <a:endParaRPr b="0" lang="fr-FR" sz="1800" spc="-1" strike="noStrike">
              <a:latin typeface="Arial"/>
            </a:endParaRPr>
          </a:p>
          <a:p>
            <a:pPr>
              <a:lnSpc>
                <a:spcPct val="100000"/>
              </a:lnSpc>
              <a:spcAft>
                <a:spcPts val="1500"/>
              </a:spcAft>
            </a:pPr>
            <a:r>
              <a:rPr b="0" lang="fr-FR" sz="1800" spc="-1" strike="noStrike">
                <a:solidFill>
                  <a:srgbClr val="000000"/>
                </a:solidFill>
                <a:latin typeface="Arial"/>
              </a:rPr>
              <a:t>Il convient alors de traiter notre  provision d'eau douce et potable périodiquement avec du chlore faiblement dosé ou iodine pour la maintenir continuellement saine et il convient de la minéraliser en cas de boisson prolongée.</a:t>
            </a:r>
            <a:endParaRPr b="0" lang="fr-FR" sz="1800" spc="-1" strike="noStrike">
              <a:latin typeface="Arial"/>
            </a:endParaRPr>
          </a:p>
          <a:p>
            <a:pPr>
              <a:lnSpc>
                <a:spcPct val="100000"/>
              </a:lnSpc>
            </a:pPr>
            <a:b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CustomShape 1"/>
          <p:cNvSpPr/>
          <p:nvPr/>
        </p:nvSpPr>
        <p:spPr>
          <a:xfrm>
            <a:off x="2516760" y="504000"/>
            <a:ext cx="8139240" cy="49435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1800" spc="-1" strike="noStrike">
                <a:solidFill>
                  <a:srgbClr val="000000"/>
                </a:solidFill>
                <a:latin typeface="Calibri"/>
              </a:rPr>
              <a:t>The principle of reverse osmosis in our desalination system:</a:t>
            </a:r>
            <a:endParaRPr b="0" lang="fr-FR" sz="1800" spc="-1" strike="noStrike">
              <a:latin typeface="Arial"/>
            </a:endParaRPr>
          </a:p>
          <a:p>
            <a:pPr>
              <a:lnSpc>
                <a:spcPct val="100000"/>
              </a:lnSpc>
            </a:pPr>
            <a:br/>
            <a:r>
              <a:rPr b="0" lang="fr-FR" sz="1800" spc="-1" strike="noStrike">
                <a:solidFill>
                  <a:srgbClr val="5b9bd5"/>
                </a:solidFill>
                <a:latin typeface="Calibri"/>
              </a:rPr>
              <a:t>Seawater, rising in pressure, enters membranes which, like "molecular sieves" only allow pure water to pass through.</a:t>
            </a:r>
            <a:r>
              <a:rPr b="0" lang="fr-FR" sz="1800" spc="-1" strike="noStrike">
                <a:solidFill>
                  <a:srgbClr val="000000"/>
                </a:solidFill>
                <a:latin typeface="Arial"/>
              </a:rPr>
              <a:t>.</a:t>
            </a:r>
            <a:endParaRPr b="0" lang="fr-FR" sz="1800" spc="-1" strike="noStrike">
              <a:latin typeface="Arial"/>
            </a:endParaRPr>
          </a:p>
          <a:p>
            <a:pPr>
              <a:lnSpc>
                <a:spcPct val="100000"/>
              </a:lnSpc>
            </a:pPr>
            <a:r>
              <a:rPr b="0" lang="fr-FR" sz="1800" spc="-1" strike="noStrike">
                <a:solidFill>
                  <a:srgbClr val="000000"/>
                </a:solidFill>
                <a:latin typeface="Arial"/>
              </a:rPr>
              <a:t>Most dissolved solid particles do not pass through membranes. These residues are discharged with the remaining salt solution.</a:t>
            </a:r>
            <a:endParaRPr b="0" lang="fr-FR" sz="1800" spc="-1" strike="noStrike">
              <a:latin typeface="Arial"/>
            </a:endParaRPr>
          </a:p>
          <a:p>
            <a:pPr>
              <a:lnSpc>
                <a:spcPct val="100000"/>
              </a:lnSpc>
            </a:pPr>
            <a:r>
              <a:rPr b="0" lang="fr-FR" sz="1800" spc="-1" strike="noStrike">
                <a:solidFill>
                  <a:srgbClr val="000000"/>
                </a:solidFill>
                <a:latin typeface="Arial"/>
              </a:rPr>
              <a:t>Not all particles dissolved in seawater can be removed.</a:t>
            </a:r>
            <a:endParaRPr b="0" lang="fr-FR" sz="1800" spc="-1" strike="noStrike">
              <a:latin typeface="Arial"/>
            </a:endParaRPr>
          </a:p>
          <a:p>
            <a:pPr>
              <a:lnSpc>
                <a:spcPct val="100000"/>
              </a:lnSpc>
            </a:pPr>
            <a:r>
              <a:rPr b="0" lang="fr-FR" sz="1800" spc="-1" strike="noStrike">
                <a:solidFill>
                  <a:srgbClr val="000000"/>
                </a:solidFill>
                <a:latin typeface="Arial"/>
              </a:rPr>
              <a:t>Indeed, the system is designed to reject 99% of TDS (Totally Dissolved Solids), i.e. approximately 2% of the 35,000 ppm / TDS will pass through the membranes. </a:t>
            </a:r>
            <a:r>
              <a:rPr b="0" lang="fr-FR" sz="1800" spc="-1" strike="noStrike">
                <a:solidFill>
                  <a:srgbClr val="5b9bd5"/>
                </a:solidFill>
                <a:latin typeface="Arial"/>
              </a:rPr>
              <a:t>This guarantees drinking water with 500 TDS (average).</a:t>
            </a:r>
            <a:endParaRPr b="0" lang="fr-FR" sz="1800" spc="-1" strike="noStrike">
              <a:latin typeface="Arial"/>
            </a:endParaRPr>
          </a:p>
          <a:p>
            <a:pPr>
              <a:lnSpc>
                <a:spcPct val="100000"/>
              </a:lnSpc>
            </a:pPr>
            <a:r>
              <a:rPr b="0" lang="fr-FR" sz="1800" spc="-1" strike="noStrike">
                <a:solidFill>
                  <a:srgbClr val="5b9bd5"/>
                </a:solidFill>
                <a:latin typeface="Arial"/>
              </a:rPr>
              <a:t>The drinking water produced by our reverse osmosis system is essentially sterile.</a:t>
            </a:r>
            <a:endParaRPr b="0" lang="fr-FR" sz="1800" spc="-1" strike="noStrike">
              <a:latin typeface="Arial"/>
            </a:endParaRPr>
          </a:p>
          <a:p>
            <a:pPr>
              <a:lnSpc>
                <a:spcPct val="100000"/>
              </a:lnSpc>
              <a:spcAft>
                <a:spcPts val="1500"/>
              </a:spcAft>
            </a:pPr>
            <a:r>
              <a:rPr b="0" lang="fr-FR" sz="1800" spc="-1" strike="noStrike">
                <a:solidFill>
                  <a:srgbClr val="000000"/>
                </a:solidFill>
                <a:latin typeface="Arial"/>
              </a:rPr>
              <a:t>It is then necessary to treat our supply of fresh and drinking water periodically with low-dose chlorine or iodine to keep it continuously healthy and it should be mineralized in case of prolonged drink.</a:t>
            </a:r>
            <a:endParaRPr b="0" lang="fr-FR" sz="1800" spc="-1" strike="noStrike">
              <a:latin typeface="Arial"/>
            </a:endParaRPr>
          </a:p>
          <a:p>
            <a:pPr>
              <a:lnSpc>
                <a:spcPct val="100000"/>
              </a:lnSpc>
            </a:pPr>
            <a:b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TextShape 1"/>
          <p:cNvSpPr txBox="1"/>
          <p:nvPr/>
        </p:nvSpPr>
        <p:spPr>
          <a:xfrm>
            <a:off x="838080" y="365040"/>
            <a:ext cx="10515240" cy="1325160"/>
          </a:xfrm>
          <a:prstGeom prst="rect">
            <a:avLst/>
          </a:prstGeom>
          <a:noFill/>
          <a:ln>
            <a:noFill/>
          </a:ln>
        </p:spPr>
        <p:txBody>
          <a:bodyPr anchor="b">
            <a:normAutofit/>
          </a:bodyPr>
          <a:p>
            <a:pPr>
              <a:lnSpc>
                <a:spcPct val="100000"/>
              </a:lnSpc>
            </a:pPr>
            <a:r>
              <a:rPr b="0" lang="fr-FR" sz="4000" spc="-1" strike="noStrike">
                <a:solidFill>
                  <a:srgbClr val="2f5597"/>
                </a:solidFill>
                <a:latin typeface="Aharoni"/>
              </a:rPr>
              <a:t>How our desalinator works</a:t>
            </a:r>
            <a:endParaRPr b="0" lang="fr-FR" sz="4000" spc="-1" strike="noStrike">
              <a:solidFill>
                <a:srgbClr val="000000"/>
              </a:solidFill>
              <a:latin typeface="Calibri"/>
            </a:endParaRPr>
          </a:p>
        </p:txBody>
      </p:sp>
      <p:sp>
        <p:nvSpPr>
          <p:cNvPr id="394" name="CustomShape 2"/>
          <p:cNvSpPr/>
          <p:nvPr/>
        </p:nvSpPr>
        <p:spPr>
          <a:xfrm>
            <a:off x="1152000" y="1564200"/>
            <a:ext cx="9126000" cy="502632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fr-FR" sz="1800" spc="-1" strike="noStrike">
              <a:latin typeface="Arial"/>
            </a:endParaRPr>
          </a:p>
          <a:p>
            <a:pPr>
              <a:lnSpc>
                <a:spcPct val="100000"/>
              </a:lnSpc>
            </a:pPr>
            <a:endParaRPr b="0" lang="fr-FR" sz="1800" spc="-1" strike="noStrike">
              <a:latin typeface="Arial"/>
            </a:endParaRPr>
          </a:p>
          <a:p>
            <a:pPr>
              <a:lnSpc>
                <a:spcPct val="100000"/>
              </a:lnSpc>
            </a:pPr>
            <a:endParaRPr b="0" lang="fr-FR" sz="1800" spc="-1" strike="noStrike">
              <a:latin typeface="Arial"/>
            </a:endParaRPr>
          </a:p>
          <a:p>
            <a:pPr>
              <a:lnSpc>
                <a:spcPct val="100000"/>
              </a:lnSpc>
            </a:pPr>
            <a:r>
              <a:rPr b="0" lang="fr-FR" sz="1800" spc="-1" strike="noStrike">
                <a:solidFill>
                  <a:srgbClr val="5b9bd5"/>
                </a:solidFill>
                <a:latin typeface="Arial"/>
              </a:rPr>
              <a:t>Seawater arrives through the inlet valve of the hull pass.</a:t>
            </a:r>
            <a:endParaRPr b="0" lang="fr-FR" sz="1800" spc="-1" strike="noStrike">
              <a:latin typeface="Arial"/>
            </a:endParaRPr>
          </a:p>
          <a:p>
            <a:pPr>
              <a:lnSpc>
                <a:spcPct val="100000"/>
              </a:lnSpc>
            </a:pPr>
            <a:r>
              <a:rPr b="0" lang="fr-FR" sz="1800" spc="-1" strike="noStrike">
                <a:solidFill>
                  <a:srgbClr val="5b9bd5"/>
                </a:solidFill>
                <a:latin typeface="Arial"/>
              </a:rPr>
              <a:t>It then passes through the 5 micron pre-filter. The filtered water is then forced against the membrane by the high-pressure pump (operating pressure of 60 / 65 bar). Pressurized water passes through the orifices on the surface of the membranes, leaving salt and minerals.</a:t>
            </a:r>
            <a:endParaRPr b="0" lang="fr-FR" sz="1800" spc="-1" strike="noStrike">
              <a:latin typeface="Arial"/>
            </a:endParaRPr>
          </a:p>
          <a:p>
            <a:pPr>
              <a:lnSpc>
                <a:spcPct val="100000"/>
              </a:lnSpc>
            </a:pPr>
            <a:r>
              <a:rPr b="0" lang="fr-FR" sz="1800" spc="-1" strike="noStrike">
                <a:solidFill>
                  <a:srgbClr val="5b9bd5"/>
                </a:solidFill>
                <a:latin typeface="Arial"/>
              </a:rPr>
              <a:t>Drinking water passes through a probe measuring the salt content: If the water is sufficiently desalinated,The 3-way valve is automatically swapped to direct fresh water to the tanks.</a:t>
            </a:r>
            <a:endParaRPr b="0" lang="fr-FR" sz="1800" spc="-1" strike="noStrike">
              <a:latin typeface="Arial"/>
            </a:endParaRPr>
          </a:p>
          <a:p>
            <a:pPr>
              <a:lnSpc>
                <a:spcPct val="100000"/>
              </a:lnSpc>
            </a:pPr>
            <a:r>
              <a:rPr b="0" lang="fr-FR" sz="1800" spc="-1" strike="noStrike">
                <a:solidFill>
                  <a:srgbClr val="5b9bd5"/>
                </a:solidFill>
                <a:latin typeface="Arial"/>
              </a:rPr>
              <a:t>On the other hand, if the salinity probe registers too high a salt content (conductivity of more than 1,000 siemens), the valve will reject the water produced.</a:t>
            </a:r>
            <a:endParaRPr b="0" lang="fr-FR" sz="1800" spc="-1" strike="noStrike">
              <a:latin typeface="Arial"/>
            </a:endParaRPr>
          </a:p>
          <a:p>
            <a:pPr>
              <a:lnSpc>
                <a:spcPct val="100000"/>
              </a:lnSpc>
            </a:pPr>
            <a:r>
              <a:rPr b="0" lang="fr-FR" sz="1800" spc="-1" strike="noStrike">
                <a:solidFill>
                  <a:srgbClr val="5b9bd5"/>
                </a:solidFill>
                <a:latin typeface="Arial"/>
              </a:rPr>
              <a:t>The amount of drinking water being treated is monitored by a flow meter located on the control panel.</a:t>
            </a:r>
            <a:endParaRPr b="0" lang="fr-FR" sz="1800" spc="-1" strike="noStrike">
              <a:latin typeface="Arial"/>
            </a:endParaRPr>
          </a:p>
          <a:p>
            <a:pPr>
              <a:lnSpc>
                <a:spcPct val="100000"/>
              </a:lnSpc>
            </a:pPr>
            <a:r>
              <a:rPr b="0" lang="fr-FR" sz="1800" spc="-1" strike="noStrike">
                <a:solidFill>
                  <a:srgbClr val="5b9bd5"/>
                </a:solidFill>
                <a:latin typeface="Arial"/>
              </a:rPr>
              <a:t>Fresh water production capacities are given for a water temperature of 25°C.</a:t>
            </a:r>
            <a:endParaRPr b="0" lang="fr-FR" sz="1800" spc="-1" strike="noStrike">
              <a:latin typeface="Arial"/>
            </a:endParaRPr>
          </a:p>
          <a:p>
            <a:pPr>
              <a:lnSpc>
                <a:spcPct val="100000"/>
              </a:lnSpc>
            </a:pPr>
            <a:r>
              <a:rPr b="0" lang="fr-FR" sz="1800" spc="-1" strike="noStrike">
                <a:solidFill>
                  <a:srgbClr val="5b9bd5"/>
                </a:solidFill>
                <a:latin typeface="Arial"/>
              </a:rPr>
              <a:t>Performance is reduced by 2.5 to 5% per °C of temperature drop.</a:t>
            </a:r>
            <a:endParaRPr b="0" lang="fr-FR" sz="1800" spc="-1" strike="noStrike">
              <a:latin typeface="Arial"/>
            </a:endParaRPr>
          </a:p>
          <a:p>
            <a:pPr>
              <a:lnSpc>
                <a:spcPct val="100000"/>
              </a:lnSpc>
            </a:pPr>
            <a:b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TextShape 1"/>
          <p:cNvSpPr txBox="1"/>
          <p:nvPr/>
        </p:nvSpPr>
        <p:spPr>
          <a:xfrm>
            <a:off x="3357720" y="365040"/>
            <a:ext cx="7995600" cy="1088640"/>
          </a:xfrm>
          <a:prstGeom prst="rect">
            <a:avLst/>
          </a:prstGeom>
          <a:noFill/>
          <a:ln>
            <a:noFill/>
          </a:ln>
        </p:spPr>
        <p:txBody>
          <a:bodyPr anchor="b">
            <a:noAutofit/>
          </a:bodyPr>
          <a:p>
            <a:pPr>
              <a:lnSpc>
                <a:spcPct val="100000"/>
              </a:lnSpc>
            </a:pPr>
            <a:r>
              <a:rPr b="0" lang="fr-FR" sz="5400" spc="-1" strike="noStrike">
                <a:solidFill>
                  <a:srgbClr val="5b9bd5"/>
                </a:solidFill>
                <a:latin typeface="Aharoni"/>
              </a:rPr>
              <a:t>Members </a:t>
            </a:r>
            <a:endParaRPr b="0" lang="fr-FR" sz="5400" spc="-1" strike="noStrike">
              <a:solidFill>
                <a:srgbClr val="000000"/>
              </a:solidFill>
              <a:latin typeface="Calibri"/>
            </a:endParaRPr>
          </a:p>
        </p:txBody>
      </p:sp>
      <p:sp>
        <p:nvSpPr>
          <p:cNvPr id="396" name="TextShape 2"/>
          <p:cNvSpPr txBox="1"/>
          <p:nvPr/>
        </p:nvSpPr>
        <p:spPr>
          <a:xfrm>
            <a:off x="838080" y="1940760"/>
            <a:ext cx="5181120" cy="4235760"/>
          </a:xfrm>
          <a:prstGeom prst="rect">
            <a:avLst/>
          </a:prstGeom>
          <a:noFill/>
          <a:ln>
            <a:noFill/>
          </a:ln>
        </p:spPr>
        <p:txBody>
          <a:bodyPr>
            <a:normAutofit/>
          </a:bodyPr>
          <a:p>
            <a:pPr>
              <a:lnSpc>
                <a:spcPct val="110000"/>
              </a:lnSpc>
              <a:spcAft>
                <a:spcPts val="1500"/>
              </a:spcAft>
            </a:pPr>
            <a:r>
              <a:rPr b="0" lang="en-US" sz="1600" spc="-1" strike="noStrike">
                <a:solidFill>
                  <a:srgbClr val="000000"/>
                </a:solidFill>
                <a:latin typeface="Arial"/>
              </a:rPr>
              <a:t>Membranes are fragile, reverse osmosis membranes must be maintained carefully because they are the sensitive elements of the reverse osmosis system. Best results if the water is at 25°C, each degree below this given temperature decreases the flow rate by 2.5 to 5%.</a:t>
            </a:r>
            <a:endParaRPr b="0" lang="en-US" sz="1600" spc="-1" strike="noStrike">
              <a:solidFill>
                <a:srgbClr val="000000"/>
              </a:solidFill>
              <a:latin typeface="Avenir Next LT Pro"/>
            </a:endParaRPr>
          </a:p>
          <a:p>
            <a:pPr>
              <a:lnSpc>
                <a:spcPct val="110000"/>
              </a:lnSpc>
              <a:spcBef>
                <a:spcPts val="1001"/>
              </a:spcBef>
            </a:pPr>
            <a:br/>
            <a:r>
              <a:rPr b="0" lang="en-US" sz="1700" spc="-1" strike="noStrike">
                <a:solidFill>
                  <a:srgbClr val="5b9bd5"/>
                </a:solidFill>
                <a:latin typeface="Arial"/>
              </a:rPr>
              <a:t>Temperatures: Membranes should not be exposed to a temperature below 0°C.  Overpressure, due to expansion caused by freezing, can tear membranes and prevent salt backflow. The membranes should also not be exposed to temperatures above 60°C, as this may prevent salt from being pushed back.</a:t>
            </a:r>
            <a:endParaRPr b="0" lang="en-US" sz="1700" spc="-1" strike="noStrike">
              <a:solidFill>
                <a:srgbClr val="000000"/>
              </a:solidFill>
              <a:latin typeface="Avenir Next LT Pro"/>
            </a:endParaRPr>
          </a:p>
        </p:txBody>
      </p:sp>
      <p:sp>
        <p:nvSpPr>
          <p:cNvPr id="397" name="TextShape 3"/>
          <p:cNvSpPr txBox="1"/>
          <p:nvPr/>
        </p:nvSpPr>
        <p:spPr>
          <a:xfrm>
            <a:off x="6172200" y="1940760"/>
            <a:ext cx="5181120" cy="4235760"/>
          </a:xfrm>
          <a:prstGeom prst="rect">
            <a:avLst/>
          </a:prstGeom>
          <a:noFill/>
          <a:ln>
            <a:noFill/>
          </a:ln>
        </p:spPr>
        <p:txBody>
          <a:bodyPr>
            <a:normAutofit/>
          </a:bodyPr>
          <a:p>
            <a:pPr>
              <a:lnSpc>
                <a:spcPct val="110000"/>
              </a:lnSpc>
            </a:pPr>
            <a:r>
              <a:rPr b="0" lang="en-US" sz="2000" spc="-1" strike="noStrike">
                <a:solidFill>
                  <a:srgbClr val="000000"/>
                </a:solidFill>
                <a:latin typeface="Avenir Next LT Pro"/>
              </a:rPr>
              <a:t>The membranes must be permanently soaked in a liquid, whether seawater (temporarily) or fresh water or in a solution with sterilant in case of non-sustainable use (the duration of the sterilant is 6 months to be renewed after this period).</a:t>
            </a: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8"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399" name="TextShape 2"/>
          <p:cNvSpPr txBox="1"/>
          <p:nvPr/>
        </p:nvSpPr>
        <p:spPr>
          <a:xfrm>
            <a:off x="314640" y="4777560"/>
            <a:ext cx="3744000" cy="1787760"/>
          </a:xfrm>
          <a:prstGeom prst="rect">
            <a:avLst/>
          </a:prstGeom>
          <a:noFill/>
          <a:ln>
            <a:noFill/>
          </a:ln>
        </p:spPr>
        <p:txBody>
          <a:bodyPr anchor="b">
            <a:normAutofit fontScale="85000"/>
          </a:bodyPr>
          <a:p>
            <a:pPr>
              <a:lnSpc>
                <a:spcPct val="90000"/>
              </a:lnSpc>
            </a:pPr>
            <a:r>
              <a:rPr b="0" lang="fr-FR" sz="2000" spc="-1" strike="noStrike">
                <a:solidFill>
                  <a:srgbClr val="5b9bd5"/>
                </a:solidFill>
                <a:latin typeface="Arial"/>
              </a:rPr>
              <a:t>L’eau potable sera vendue à travers le monde sous forme de bouteille non polluante  chaque litres vendu sera inscrit sur notre site et sera modifié en temps réel</a:t>
            </a:r>
            <a:r>
              <a:rPr b="0" lang="fr-FR" sz="1800" spc="-1" strike="noStrike">
                <a:solidFill>
                  <a:srgbClr val="5b9bd5"/>
                </a:solidFill>
                <a:latin typeface="Arial"/>
              </a:rPr>
              <a:t>. </a:t>
            </a:r>
            <a:br/>
            <a:br/>
            <a:endParaRPr b="0" lang="fr-FR" sz="1800" spc="-1" strike="noStrike">
              <a:solidFill>
                <a:srgbClr val="000000"/>
              </a:solidFill>
              <a:latin typeface="Calibri"/>
            </a:endParaRPr>
          </a:p>
        </p:txBody>
      </p:sp>
      <p:pic>
        <p:nvPicPr>
          <p:cNvPr id="400" name="Espace réservé du contenu 4" descr=""/>
          <p:cNvPicPr/>
          <p:nvPr/>
        </p:nvPicPr>
        <p:blipFill>
          <a:blip r:embed="rId1"/>
          <a:srcRect l="0" t="14226" r="0" b="14226"/>
          <a:stretch/>
        </p:blipFill>
        <p:spPr>
          <a:xfrm>
            <a:off x="0" y="-74880"/>
            <a:ext cx="12191760" cy="4557960"/>
          </a:xfrm>
          <a:prstGeom prst="rect">
            <a:avLst/>
          </a:prstGeom>
          <a:ln>
            <a:noFill/>
          </a:ln>
        </p:spPr>
      </p:pic>
      <p:sp>
        <p:nvSpPr>
          <p:cNvPr id="401" name="CustomShape 3"/>
          <p:cNvSpPr/>
          <p:nvPr/>
        </p:nvSpPr>
        <p:spPr>
          <a:xfrm rot="5400000">
            <a:off x="3661560" y="5468040"/>
            <a:ext cx="1371240" cy="18000"/>
          </a:xfrm>
          <a:custGeom>
            <a:avLst/>
            <a:gdLst/>
            <a:ahLst/>
            <a:rect l="l" t="t" r="r" b="b"/>
            <a:pathLst>
              <a:path w="1371600" h="18288">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280">
            <a:solidFill>
              <a:schemeClr val="accent2"/>
            </a:solidFill>
            <a:round/>
          </a:ln>
        </p:spPr>
        <p:style>
          <a:lnRef idx="2">
            <a:schemeClr val="accent1">
              <a:shade val="50000"/>
            </a:schemeClr>
          </a:lnRef>
          <a:fillRef idx="1">
            <a:schemeClr val="accent1"/>
          </a:fillRef>
          <a:effectRef idx="0">
            <a:schemeClr val="accent1"/>
          </a:effectRef>
          <a:fontRef idx="minor"/>
        </p:style>
      </p:sp>
      <p:sp>
        <p:nvSpPr>
          <p:cNvPr id="402" name="TextShape 4"/>
          <p:cNvSpPr txBox="1"/>
          <p:nvPr/>
        </p:nvSpPr>
        <p:spPr>
          <a:xfrm>
            <a:off x="4654440" y="5089320"/>
            <a:ext cx="6897240" cy="1371240"/>
          </a:xfrm>
          <a:prstGeom prst="rect">
            <a:avLst/>
          </a:prstGeom>
          <a:noFill/>
          <a:ln>
            <a:noFill/>
          </a:ln>
        </p:spPr>
        <p:txBody>
          <a:bodyPr anchor="ctr">
            <a:normAutofit/>
          </a:bodyPr>
          <a:p>
            <a:pPr marL="228600" indent="-228240">
              <a:lnSpc>
                <a:spcPct val="110000"/>
              </a:lnSpc>
              <a:buClr>
                <a:srgbClr val="203040"/>
              </a:buClr>
              <a:buFont typeface="Arial"/>
              <a:buChar char="•"/>
            </a:pPr>
            <a:r>
              <a:rPr b="0" lang="en-US" sz="1800" spc="-1" strike="noStrike">
                <a:solidFill>
                  <a:srgbClr val="5b9bd5"/>
                </a:solidFill>
                <a:latin typeface="Arial"/>
              </a:rPr>
              <a:t>Dès que 10 litres seront vendus, 1 litres sera donné à une population sous stress hydrique.</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5b9bd5"/>
                </a:solidFill>
                <a:latin typeface="Arial"/>
              </a:rPr>
              <a:t>Qui sera choisie en accord avec la communaité du token </a:t>
            </a:r>
            <a:endParaRPr b="0" lang="en-US" sz="1800" spc="-1" strike="noStrike">
              <a:solidFill>
                <a:srgbClr val="000000"/>
              </a:solidFill>
              <a:latin typeface="Avenir Next LT Pro"/>
            </a:endParaRPr>
          </a:p>
          <a:p>
            <a:pPr>
              <a:lnSpc>
                <a:spcPct val="110000"/>
              </a:lnSpc>
              <a:spcBef>
                <a:spcPts val="1001"/>
              </a:spcBef>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3"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404" name="TextShape 2"/>
          <p:cNvSpPr txBox="1"/>
          <p:nvPr/>
        </p:nvSpPr>
        <p:spPr>
          <a:xfrm>
            <a:off x="314640" y="4777560"/>
            <a:ext cx="3744000" cy="1787760"/>
          </a:xfrm>
          <a:prstGeom prst="rect">
            <a:avLst/>
          </a:prstGeom>
          <a:noFill/>
          <a:ln>
            <a:noFill/>
          </a:ln>
        </p:spPr>
        <p:txBody>
          <a:bodyPr lIns="432000" rIns="288000" tIns="288000" bIns="216000" anchor="b">
            <a:normAutofit fontScale="1000"/>
          </a:bodyPr>
          <a:p>
            <a:pPr>
              <a:lnSpc>
                <a:spcPct val="90000"/>
              </a:lnSpc>
            </a:pPr>
            <a:r>
              <a:rPr b="0" lang="fr-FR" sz="5400" spc="-1" strike="noStrike">
                <a:solidFill>
                  <a:srgbClr val="5b9bd5"/>
                </a:solidFill>
                <a:latin typeface="Aharoni"/>
              </a:rPr>
              <a:t>Drinking water will be sold worldwide in the form of a non-polluting bottle each liter sold will be registered on our site and will be modified in real time.</a:t>
            </a:r>
            <a:br/>
            <a:endParaRPr b="0" lang="fr-FR" sz="5400" spc="-1" strike="noStrike">
              <a:solidFill>
                <a:srgbClr val="000000"/>
              </a:solidFill>
              <a:latin typeface="Calibri"/>
            </a:endParaRPr>
          </a:p>
        </p:txBody>
      </p:sp>
      <p:pic>
        <p:nvPicPr>
          <p:cNvPr id="405" name="Espace réservé du contenu 4" descr=""/>
          <p:cNvPicPr/>
          <p:nvPr/>
        </p:nvPicPr>
        <p:blipFill>
          <a:blip r:embed="rId1"/>
          <a:srcRect l="0" t="14226" r="0" b="14226"/>
          <a:stretch/>
        </p:blipFill>
        <p:spPr>
          <a:xfrm>
            <a:off x="0" y="-74880"/>
            <a:ext cx="12191760" cy="4557960"/>
          </a:xfrm>
          <a:prstGeom prst="rect">
            <a:avLst/>
          </a:prstGeom>
          <a:ln>
            <a:noFill/>
          </a:ln>
        </p:spPr>
      </p:pic>
      <p:sp>
        <p:nvSpPr>
          <p:cNvPr id="406" name="CustomShape 3"/>
          <p:cNvSpPr/>
          <p:nvPr/>
        </p:nvSpPr>
        <p:spPr>
          <a:xfrm rot="5400000">
            <a:off x="3661560" y="5468040"/>
            <a:ext cx="1371240" cy="18000"/>
          </a:xfrm>
          <a:custGeom>
            <a:avLst/>
            <a:gdLst/>
            <a:ahLst/>
            <a:rect l="l" t="t" r="r" b="b"/>
            <a:pathLst>
              <a:path w="1371600" h="18288">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280">
            <a:solidFill>
              <a:schemeClr val="accent2"/>
            </a:solidFill>
            <a:round/>
          </a:ln>
        </p:spPr>
        <p:style>
          <a:lnRef idx="2">
            <a:schemeClr val="accent1">
              <a:shade val="50000"/>
            </a:schemeClr>
          </a:lnRef>
          <a:fillRef idx="1">
            <a:schemeClr val="accent1"/>
          </a:fillRef>
          <a:effectRef idx="0">
            <a:schemeClr val="accent1"/>
          </a:effectRef>
          <a:fontRef idx="minor"/>
        </p:style>
      </p:sp>
      <p:sp>
        <p:nvSpPr>
          <p:cNvPr id="407" name="TextShape 4"/>
          <p:cNvSpPr txBox="1"/>
          <p:nvPr/>
        </p:nvSpPr>
        <p:spPr>
          <a:xfrm>
            <a:off x="4654440" y="5089320"/>
            <a:ext cx="6897240" cy="1371240"/>
          </a:xfrm>
          <a:prstGeom prst="rect">
            <a:avLst/>
          </a:prstGeom>
          <a:noFill/>
          <a:ln>
            <a:noFill/>
          </a:ln>
        </p:spPr>
        <p:txBody>
          <a:bodyPr anchor="ctr">
            <a:normAutofit/>
          </a:bodyPr>
          <a:p>
            <a:pPr>
              <a:lnSpc>
                <a:spcPct val="110000"/>
              </a:lnSpc>
            </a:pPr>
            <a:r>
              <a:rPr b="0" lang="en-US" sz="1800" spc="-1" strike="noStrike">
                <a:solidFill>
                  <a:srgbClr val="5b9bd5"/>
                </a:solidFill>
                <a:latin typeface="Arial"/>
              </a:rPr>
              <a:t>As soon as 10 liters are sold, 1 liters will be given to a population under water stress.</a:t>
            </a:r>
            <a:endParaRPr b="0" lang="en-US" sz="1800" spc="-1" strike="noStrike">
              <a:solidFill>
                <a:srgbClr val="000000"/>
              </a:solidFill>
              <a:latin typeface="Avenir Next LT Pro"/>
            </a:endParaRPr>
          </a:p>
          <a:p>
            <a:pPr>
              <a:lnSpc>
                <a:spcPct val="110000"/>
              </a:lnSpc>
            </a:pPr>
            <a:r>
              <a:rPr b="0" lang="en-US" sz="1800" spc="-1" strike="noStrike">
                <a:solidFill>
                  <a:srgbClr val="5b9bd5"/>
                </a:solidFill>
                <a:latin typeface="Arial"/>
              </a:rPr>
              <a:t>Which will be chosen in agreement with the token community.</a:t>
            </a:r>
            <a:endParaRPr b="0" lang="en-US" sz="1800" spc="-1" strike="noStrike">
              <a:solidFill>
                <a:srgbClr val="000000"/>
              </a:solidFill>
              <a:latin typeface="Avenir Next LT Pro"/>
            </a:endParaRPr>
          </a:p>
          <a:p>
            <a:pPr>
              <a:lnSpc>
                <a:spcPct val="110000"/>
              </a:lnSpc>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TextShape 1"/>
          <p:cNvSpPr txBox="1"/>
          <p:nvPr/>
        </p:nvSpPr>
        <p:spPr>
          <a:xfrm>
            <a:off x="838080" y="365040"/>
            <a:ext cx="10515240" cy="1325160"/>
          </a:xfrm>
          <a:prstGeom prst="rect">
            <a:avLst/>
          </a:prstGeom>
          <a:noFill/>
          <a:ln>
            <a:noFill/>
          </a:ln>
        </p:spPr>
        <p:txBody>
          <a:bodyPr lIns="0" rIns="0" tIns="0" bIns="0" anchor="ctr">
            <a:spAutoFit/>
          </a:bodyPr>
          <a:p>
            <a:r>
              <a:rPr b="0" lang="fr-FR" sz="1800" spc="-1" strike="noStrike">
                <a:solidFill>
                  <a:srgbClr val="000000"/>
                </a:solidFill>
                <a:latin typeface="Calibri"/>
              </a:rPr>
              <a:t>                                                                   </a:t>
            </a:r>
            <a:r>
              <a:rPr b="1" lang="fr-FR" sz="2200" spc="-1" strike="noStrike">
                <a:solidFill>
                  <a:srgbClr val="000000"/>
                </a:solidFill>
                <a:latin typeface="Consolas"/>
              </a:rPr>
              <a:t>Notre vision</a:t>
            </a:r>
            <a:r>
              <a:rPr b="0" lang="fr-FR" sz="2200" spc="-1" strike="noStrike">
                <a:solidFill>
                  <a:srgbClr val="000000"/>
                </a:solidFill>
                <a:latin typeface="Calibri"/>
              </a:rPr>
              <a:t> </a:t>
            </a:r>
            <a:endParaRPr b="0" lang="fr-FR" sz="2200" spc="-1" strike="noStrike">
              <a:solidFill>
                <a:srgbClr val="000000"/>
              </a:solidFill>
              <a:latin typeface="Calibri"/>
            </a:endParaRPr>
          </a:p>
        </p:txBody>
      </p:sp>
      <p:sp>
        <p:nvSpPr>
          <p:cNvPr id="409" name="TextShape 2"/>
          <p:cNvSpPr txBox="1"/>
          <p:nvPr/>
        </p:nvSpPr>
        <p:spPr>
          <a:xfrm>
            <a:off x="916920" y="2172240"/>
            <a:ext cx="5131080" cy="423576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Grâce à un procédé unique de codage 10% de l’eau produite servira de valeur-refuge aux token aquacoin, ce qui permettra d’avoir un prix de base fixe.</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Les infrastructures de dessalement d’eau d’aquacoin seront alimentées par des panneaux  solaires et de turbines hydrauliques qui fourniront de l'électricité naturellement, ce qui permettra de diminuer notre impact environnementale. </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endParaRPr b="0" lang="en-US" sz="2000" spc="-1" strike="noStrike">
              <a:solidFill>
                <a:srgbClr val="000000"/>
              </a:solidFill>
              <a:latin typeface="Avenir Next LT Pro"/>
            </a:endParaRPr>
          </a:p>
        </p:txBody>
      </p:sp>
      <p:sp>
        <p:nvSpPr>
          <p:cNvPr id="410" name="TextShape 3"/>
          <p:cNvSpPr txBox="1"/>
          <p:nvPr/>
        </p:nvSpPr>
        <p:spPr>
          <a:xfrm>
            <a:off x="6226200" y="1940760"/>
            <a:ext cx="5131080" cy="423576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l'humanité au cœur de nos actions. </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aura son propre cours d’eau détermine par son prix de vente au m3</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investit dans l'innovation technique et de nouveaux procédés pour parvenir a créé plus d’eau potable en diminuant les consommation d'énergie.</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plus qu’un rêve virtuel un avenir réel.</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TextShape 1"/>
          <p:cNvSpPr txBox="1"/>
          <p:nvPr/>
        </p:nvSpPr>
        <p:spPr>
          <a:xfrm>
            <a:off x="838080" y="365040"/>
            <a:ext cx="10515240" cy="1325160"/>
          </a:xfrm>
          <a:prstGeom prst="rect">
            <a:avLst/>
          </a:prstGeom>
          <a:noFill/>
          <a:ln>
            <a:noFill/>
          </a:ln>
        </p:spPr>
        <p:txBody>
          <a:bodyPr lIns="0" rIns="0" tIns="0" bIns="0" anchor="ctr">
            <a:spAutoFit/>
          </a:bodyPr>
          <a:p>
            <a:r>
              <a:rPr b="0" lang="fr-FR" sz="1800" spc="-1" strike="noStrike">
                <a:solidFill>
                  <a:srgbClr val="000000"/>
                </a:solidFill>
                <a:latin typeface="Calibri"/>
              </a:rPr>
              <a:t>                                                                                   </a:t>
            </a:r>
            <a:r>
              <a:rPr b="0" lang="fr-FR" sz="1800" spc="-1" strike="noStrike">
                <a:solidFill>
                  <a:srgbClr val="000000"/>
                </a:solidFill>
                <a:latin typeface="Calibri"/>
              </a:rPr>
              <a:t>Our Vision</a:t>
            </a:r>
            <a:endParaRPr b="0" lang="fr-FR" sz="1800" spc="-1" strike="noStrike">
              <a:solidFill>
                <a:srgbClr val="000000"/>
              </a:solidFill>
              <a:latin typeface="Calibri"/>
            </a:endParaRPr>
          </a:p>
        </p:txBody>
      </p:sp>
      <p:sp>
        <p:nvSpPr>
          <p:cNvPr id="412" name="TextShape 2"/>
          <p:cNvSpPr txBox="1"/>
          <p:nvPr/>
        </p:nvSpPr>
        <p:spPr>
          <a:xfrm>
            <a:off x="838080" y="1940760"/>
            <a:ext cx="5131080" cy="423576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Thanks to a unique coding process, 10% of the water produced will serve as a safe haven for aquacoin tokens, which will allow for a fixed base price.</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Aquacoin's water desalination infrastructure will be powered by solar panels and hydraulic turbines that will provide electricity naturally, which will reduce our environmental impact. </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endParaRPr b="0" lang="en-US" sz="2000" spc="-1" strike="noStrike">
              <a:solidFill>
                <a:srgbClr val="000000"/>
              </a:solidFill>
              <a:latin typeface="Avenir Next LT Pro"/>
            </a:endParaRPr>
          </a:p>
        </p:txBody>
      </p:sp>
      <p:sp>
        <p:nvSpPr>
          <p:cNvPr id="413" name="TextShape 3"/>
          <p:cNvSpPr txBox="1"/>
          <p:nvPr/>
        </p:nvSpPr>
        <p:spPr>
          <a:xfrm>
            <a:off x="6226200" y="1940760"/>
            <a:ext cx="5131080" cy="423576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Humanity at the heart of our actions.</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will have its own watercourse determined by its selling price per m3</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invests in technical innovation and new processes to achieve more drinking water by reducing energy consumption.</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r>
              <a:rPr b="0" lang="en-US" sz="2000" spc="-1" strike="noStrike">
                <a:solidFill>
                  <a:srgbClr val="000000"/>
                </a:solidFill>
                <a:latin typeface="Avenir Next LT Pro"/>
              </a:rPr>
              <a:t>Aquacoin more than a virtual dream a real future.</a:t>
            </a:r>
            <a:endParaRPr b="0" lang="en-US" sz="2000" spc="-1" strike="noStrike">
              <a:solidFill>
                <a:srgbClr val="000000"/>
              </a:solidFill>
              <a:latin typeface="Avenir Next LT Pro"/>
            </a:endParaRPr>
          </a:p>
          <a:p>
            <a:pPr marL="432000" indent="-324000">
              <a:spcBef>
                <a:spcPts val="1417"/>
              </a:spcBef>
              <a:buClr>
                <a:srgbClr val="000000"/>
              </a:buClr>
              <a:buSzPct val="45000"/>
              <a:buFont typeface="Wingdings" charset="2"/>
              <a:buChar char=""/>
            </a:pP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4" name="CustomShape 1"/>
          <p:cNvSpPr/>
          <p:nvPr/>
        </p:nvSpPr>
        <p:spPr>
          <a:xfrm>
            <a:off x="0" y="-8640"/>
            <a:ext cx="12191760" cy="68662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pic>
        <p:nvPicPr>
          <p:cNvPr id="415" name="Espace réservé du contenu 13" descr=""/>
          <p:cNvPicPr/>
          <p:nvPr/>
        </p:nvPicPr>
        <p:blipFill>
          <a:blip r:embed="rId1">
            <a:alphaModFix amt="55000"/>
          </a:blip>
          <a:srcRect l="0" t="0" r="888" b="0"/>
          <a:stretch/>
        </p:blipFill>
        <p:spPr>
          <a:xfrm>
            <a:off x="0" y="-9000"/>
            <a:ext cx="12191760" cy="6857640"/>
          </a:xfrm>
          <a:prstGeom prst="rect">
            <a:avLst/>
          </a:prstGeom>
          <a:ln>
            <a:noFill/>
          </a:ln>
        </p:spPr>
      </p:pic>
      <p:sp>
        <p:nvSpPr>
          <p:cNvPr id="416" name="TextShape 2"/>
          <p:cNvSpPr txBox="1"/>
          <p:nvPr/>
        </p:nvSpPr>
        <p:spPr>
          <a:xfrm>
            <a:off x="838080" y="772200"/>
            <a:ext cx="3200040" cy="5585400"/>
          </a:xfrm>
          <a:prstGeom prst="rect">
            <a:avLst/>
          </a:prstGeom>
          <a:noFill/>
          <a:ln>
            <a:noFill/>
          </a:ln>
        </p:spPr>
        <p:txBody>
          <a:bodyPr anchor="ctr">
            <a:normAutofit/>
          </a:bodyPr>
          <a:p>
            <a:pPr>
              <a:lnSpc>
                <a:spcPct val="90000"/>
              </a:lnSpc>
            </a:pPr>
            <a:r>
              <a:rPr b="0" lang="fr-FR" sz="2000" spc="-1" strike="noStrike">
                <a:solidFill>
                  <a:srgbClr val="ffffff"/>
                </a:solidFill>
                <a:latin typeface="Calibri Light"/>
              </a:rPr>
              <a:t>Notre équipe est visionnaire et a de l’expérience combinée dans la construction et l’entretien  des systèmes financiers de classe mondiale qui façonnent l’économie. </a:t>
            </a:r>
            <a:br/>
            <a:br/>
            <a:r>
              <a:rPr b="0" lang="fr-FR" sz="2000" spc="-1" strike="noStrike">
                <a:solidFill>
                  <a:srgbClr val="ffffff"/>
                </a:solidFill>
                <a:latin typeface="Calibri Light"/>
              </a:rPr>
              <a:t>Nous comprenons comment ces systèmes sont construits à partir de zéro. </a:t>
            </a:r>
            <a:br/>
            <a:br/>
            <a:r>
              <a:rPr b="0" lang="fr-FR" sz="2000" spc="-1" strike="noStrike">
                <a:solidFill>
                  <a:srgbClr val="ffffff"/>
                </a:solidFill>
                <a:latin typeface="Calibri Light"/>
              </a:rPr>
              <a:t>● Plate-forme non sécurisée</a:t>
            </a:r>
            <a:br/>
            <a:r>
              <a:rPr b="0" lang="fr-FR" sz="2000" spc="-1" strike="noStrike">
                <a:solidFill>
                  <a:srgbClr val="ffffff"/>
                </a:solidFill>
                <a:latin typeface="Calibri Light"/>
              </a:rPr>
              <a:t>Il y a des centaines d’échanges qui ont échoué en raison de  piratages. </a:t>
            </a:r>
            <a:br/>
            <a:br/>
            <a:endParaRPr b="0" lang="fr-FR" sz="2000" spc="-1" strike="noStrike">
              <a:solidFill>
                <a:srgbClr val="000000"/>
              </a:solidFill>
              <a:latin typeface="Calibri"/>
            </a:endParaRPr>
          </a:p>
        </p:txBody>
      </p:sp>
      <p:sp>
        <p:nvSpPr>
          <p:cNvPr id="417" name="CustomShape 3"/>
          <p:cNvSpPr/>
          <p:nvPr/>
        </p:nvSpPr>
        <p:spPr>
          <a:xfrm flipV="1">
            <a:off x="7550280" y="2455200"/>
            <a:ext cx="4083120" cy="408312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418" name="TextShape 4"/>
          <p:cNvSpPr txBox="1"/>
          <p:nvPr/>
        </p:nvSpPr>
        <p:spPr>
          <a:xfrm>
            <a:off x="4752000" y="792000"/>
            <a:ext cx="6906240" cy="5947200"/>
          </a:xfrm>
          <a:prstGeom prst="rect">
            <a:avLst/>
          </a:prstGeom>
          <a:noFill/>
          <a:ln>
            <a:noFill/>
          </a:ln>
        </p:spPr>
        <p:txBody>
          <a:bodyPr anchor="ctr">
            <a:normAutofit/>
          </a:bodyPr>
          <a:p>
            <a:pPr indent="-228240">
              <a:lnSpc>
                <a:spcPct val="90000"/>
              </a:lnSpc>
              <a:buClr>
                <a:srgbClr val="203040"/>
              </a:buClr>
              <a:buFont typeface="Arial"/>
              <a:buChar char="•"/>
            </a:pPr>
            <a:r>
              <a:rPr b="0" lang="en-US" sz="2400" spc="-1" strike="noStrike">
                <a:solidFill>
                  <a:srgbClr val="00b0f0"/>
                </a:solidFill>
                <a:latin typeface="Calibri"/>
              </a:rPr>
              <a:t>AquaCoin est construit selon des normes élevées, audité et testé à l’intrusion. </a:t>
            </a:r>
            <a:endParaRPr b="0" lang="en-US" sz="2400" spc="-1" strike="noStrike">
              <a:solidFill>
                <a:srgbClr val="000000"/>
              </a:solidFill>
              <a:latin typeface="Avenir Next LT Pro"/>
            </a:endParaRPr>
          </a:p>
          <a:p>
            <a:pPr>
              <a:lnSpc>
                <a:spcPct val="90000"/>
              </a:lnSpc>
            </a:pPr>
            <a:r>
              <a:rPr b="0" lang="en-US" sz="2400" spc="-1" strike="noStrike">
                <a:solidFill>
                  <a:srgbClr val="00b0f0"/>
                </a:solidFill>
                <a:latin typeface="Calibri"/>
              </a:rPr>
              <a:t>Nous avons une expérience de la construction de systèmes financiers répondant aux normes de sécurité les plus élevées.</a:t>
            </a:r>
            <a:endParaRPr b="0" lang="en-US" sz="2400" spc="-1" strike="noStrike">
              <a:solidFill>
                <a:srgbClr val="000000"/>
              </a:solidFill>
              <a:latin typeface="Avenir Next LT Pro"/>
            </a:endParaRPr>
          </a:p>
          <a:p>
            <a:pPr>
              <a:lnSpc>
                <a:spcPct val="90000"/>
              </a:lnSpc>
            </a:pPr>
            <a:br/>
            <a:r>
              <a:rPr b="0" lang="en-US" sz="2400" spc="-1" strike="noStrike">
                <a:solidFill>
                  <a:srgbClr val="00b0f0"/>
                </a:solidFill>
                <a:latin typeface="Calibri"/>
              </a:rPr>
              <a:t>L’équipe d’AquaCoin travaille à la fois dans l’industrie de la finance et de la cryptographie depuis de nombreuses années. L’équipe a travaillé et exploité un certain nombre d’échanges, et a accumulé un vaste réseau de partenaires dans cet espace. Ses partenaires joueront un rôle clé dans l’amorçage de l’échange.</a:t>
            </a:r>
            <a:endParaRPr b="0" lang="en-US" sz="2400" spc="-1" strike="noStrike">
              <a:solidFill>
                <a:srgbClr val="000000"/>
              </a:solidFill>
              <a:latin typeface="Avenir Next LT Pro"/>
            </a:endParaRPr>
          </a:p>
          <a:p>
            <a:pPr>
              <a:lnSpc>
                <a:spcPct val="9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9" name="CustomShape 1"/>
          <p:cNvSpPr/>
          <p:nvPr/>
        </p:nvSpPr>
        <p:spPr>
          <a:xfrm>
            <a:off x="0" y="-8640"/>
            <a:ext cx="12191760" cy="68662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pic>
        <p:nvPicPr>
          <p:cNvPr id="420" name="Espace réservé du contenu 13" descr=""/>
          <p:cNvPicPr/>
          <p:nvPr/>
        </p:nvPicPr>
        <p:blipFill>
          <a:blip r:embed="rId1">
            <a:alphaModFix amt="55000"/>
          </a:blip>
          <a:srcRect l="0" t="0" r="888" b="0"/>
          <a:stretch/>
        </p:blipFill>
        <p:spPr>
          <a:xfrm>
            <a:off x="0" y="-9000"/>
            <a:ext cx="12191760" cy="6857640"/>
          </a:xfrm>
          <a:prstGeom prst="rect">
            <a:avLst/>
          </a:prstGeom>
          <a:ln>
            <a:noFill/>
          </a:ln>
        </p:spPr>
      </p:pic>
      <p:sp>
        <p:nvSpPr>
          <p:cNvPr id="421" name="TextShape 2"/>
          <p:cNvSpPr txBox="1"/>
          <p:nvPr/>
        </p:nvSpPr>
        <p:spPr>
          <a:xfrm>
            <a:off x="687960" y="648000"/>
            <a:ext cx="3200040" cy="5585400"/>
          </a:xfrm>
          <a:prstGeom prst="rect">
            <a:avLst/>
          </a:prstGeom>
          <a:noFill/>
          <a:ln>
            <a:noFill/>
          </a:ln>
        </p:spPr>
        <p:txBody>
          <a:bodyPr anchor="ctr">
            <a:normAutofit/>
          </a:bodyPr>
          <a:p>
            <a:pPr>
              <a:lnSpc>
                <a:spcPct val="90000"/>
              </a:lnSpc>
            </a:pPr>
            <a:r>
              <a:rPr b="0" lang="fr-FR" sz="2000" spc="-1" strike="noStrike">
                <a:solidFill>
                  <a:srgbClr val="ffffff"/>
                </a:solidFill>
                <a:latin typeface="Calibri Light"/>
              </a:rPr>
              <a:t>Our team is visionary and has combined experience in building and maintaining the world-class financial systems that shape the economy. </a:t>
            </a:r>
            <a:br/>
            <a:br/>
            <a:r>
              <a:rPr b="0" lang="fr-FR" sz="2000" spc="-1" strike="noStrike">
                <a:solidFill>
                  <a:srgbClr val="ffffff"/>
                </a:solidFill>
                <a:latin typeface="Calibri Light"/>
              </a:rPr>
              <a:t>We understand how these systems are built from scratch. </a:t>
            </a:r>
            <a:br/>
            <a:br/>
            <a:r>
              <a:rPr b="0" lang="fr-FR" sz="2000" spc="-1" strike="noStrike">
                <a:solidFill>
                  <a:srgbClr val="ffffff"/>
                </a:solidFill>
                <a:latin typeface="Calibri Light"/>
              </a:rPr>
              <a:t>● Insecure platform</a:t>
            </a:r>
            <a:br/>
            <a:r>
              <a:rPr b="0" lang="fr-FR" sz="2000" spc="-1" strike="noStrike">
                <a:solidFill>
                  <a:srgbClr val="ffffff"/>
                </a:solidFill>
                <a:latin typeface="Calibri Light"/>
              </a:rPr>
              <a:t>There are hundreds of exchanges that have failed due to hacks. </a:t>
            </a:r>
            <a:br/>
            <a:br/>
            <a:endParaRPr b="0" lang="fr-FR" sz="2000" spc="-1" strike="noStrike">
              <a:solidFill>
                <a:srgbClr val="000000"/>
              </a:solidFill>
              <a:latin typeface="Calibri"/>
            </a:endParaRPr>
          </a:p>
        </p:txBody>
      </p:sp>
      <p:sp>
        <p:nvSpPr>
          <p:cNvPr id="422" name="CustomShape 3"/>
          <p:cNvSpPr/>
          <p:nvPr/>
        </p:nvSpPr>
        <p:spPr>
          <a:xfrm flipV="1">
            <a:off x="7550280" y="2455200"/>
            <a:ext cx="4083120" cy="4083120"/>
          </a:xfrm>
          <a:prstGeom prst="arc">
            <a:avLst>
              <a:gd name="adj1" fmla="val 16200000"/>
              <a:gd name="adj2" fmla="val 0"/>
            </a:avLst>
          </a:prstGeom>
          <a:noFill/>
          <a:ln cap="rnd" w="127080">
            <a:solidFill>
              <a:schemeClr val="accent4"/>
            </a:solidFill>
            <a:prstDash val="dash"/>
          </a:ln>
        </p:spPr>
        <p:style>
          <a:lnRef idx="1">
            <a:schemeClr val="accent1"/>
          </a:lnRef>
          <a:fillRef idx="0">
            <a:schemeClr val="accent1"/>
          </a:fillRef>
          <a:effectRef idx="0">
            <a:schemeClr val="accent1"/>
          </a:effectRef>
          <a:fontRef idx="minor"/>
        </p:style>
      </p:sp>
      <p:sp>
        <p:nvSpPr>
          <p:cNvPr id="423" name="TextShape 4"/>
          <p:cNvSpPr txBox="1"/>
          <p:nvPr/>
        </p:nvSpPr>
        <p:spPr>
          <a:xfrm>
            <a:off x="4613760" y="648000"/>
            <a:ext cx="6906240" cy="5947200"/>
          </a:xfrm>
          <a:prstGeom prst="rect">
            <a:avLst/>
          </a:prstGeom>
          <a:noFill/>
          <a:ln>
            <a:noFill/>
          </a:ln>
        </p:spPr>
        <p:txBody>
          <a:bodyPr anchor="ctr">
            <a:normAutofit/>
          </a:bodyPr>
          <a:p>
            <a:pPr>
              <a:lnSpc>
                <a:spcPct val="90000"/>
              </a:lnSpc>
            </a:pPr>
            <a:r>
              <a:rPr b="0" lang="en-US" sz="2400" spc="-1" strike="noStrike">
                <a:solidFill>
                  <a:srgbClr val="00b0f0"/>
                </a:solidFill>
                <a:latin typeface="Calibri"/>
              </a:rPr>
              <a:t>AquaCoin is built to high standards, audited and tested at intrusion. </a:t>
            </a:r>
            <a:endParaRPr b="0" lang="en-US" sz="2400" spc="-1" strike="noStrike">
              <a:solidFill>
                <a:srgbClr val="000000"/>
              </a:solidFill>
              <a:latin typeface="Avenir Next LT Pro"/>
            </a:endParaRPr>
          </a:p>
          <a:p>
            <a:pPr>
              <a:lnSpc>
                <a:spcPct val="90000"/>
              </a:lnSpc>
            </a:pPr>
            <a:r>
              <a:rPr b="0" lang="en-US" sz="2400" spc="-1" strike="noStrike">
                <a:solidFill>
                  <a:srgbClr val="00b0f0"/>
                </a:solidFill>
                <a:latin typeface="Calibri"/>
              </a:rPr>
              <a:t>We have experience in building financial systems that meet the highest security standards.</a:t>
            </a:r>
            <a:endParaRPr b="0" lang="en-US" sz="2400" spc="-1" strike="noStrike">
              <a:solidFill>
                <a:srgbClr val="000000"/>
              </a:solidFill>
              <a:latin typeface="Avenir Next LT Pro"/>
            </a:endParaRPr>
          </a:p>
          <a:p>
            <a:pPr>
              <a:lnSpc>
                <a:spcPct val="90000"/>
              </a:lnSpc>
            </a:pPr>
            <a:endParaRPr b="0" lang="en-US" sz="2400" spc="-1" strike="noStrike">
              <a:solidFill>
                <a:srgbClr val="000000"/>
              </a:solidFill>
              <a:latin typeface="Avenir Next LT Pro"/>
            </a:endParaRPr>
          </a:p>
          <a:p>
            <a:pPr>
              <a:lnSpc>
                <a:spcPct val="90000"/>
              </a:lnSpc>
            </a:pPr>
            <a:r>
              <a:rPr b="0" lang="en-US" sz="2400" spc="-1" strike="noStrike">
                <a:solidFill>
                  <a:srgbClr val="00b0f0"/>
                </a:solidFill>
                <a:latin typeface="Calibri"/>
              </a:rPr>
              <a:t>The AquaCoin team has been working in both the finance and crypto industry for many years. The team has worked and operated a number of exchanges, and has accumulated an extensive network of partners in this space. Its partners will play a key role in initiating the exchange.</a:t>
            </a:r>
            <a:endParaRPr b="0" lang="en-US" sz="2400" spc="-1" strike="noStrike">
              <a:solidFill>
                <a:srgbClr val="000000"/>
              </a:solidFill>
              <a:latin typeface="Avenir Next LT Pro"/>
            </a:endParaRPr>
          </a:p>
          <a:p>
            <a:pPr>
              <a:lnSpc>
                <a:spcPct val="90000"/>
              </a:lnSpc>
              <a:spcBef>
                <a:spcPts val="1001"/>
              </a:spcBef>
            </a:pPr>
            <a:b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4" name="CustomShape 1"/>
          <p:cNvSpPr/>
          <p:nvPr/>
        </p:nvSpPr>
        <p:spPr>
          <a:xfrm>
            <a:off x="0" y="0"/>
            <a:ext cx="12191760" cy="6857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sp>
      <p:sp>
        <p:nvSpPr>
          <p:cNvPr id="425" name="TextShape 2"/>
          <p:cNvSpPr txBox="1"/>
          <p:nvPr/>
        </p:nvSpPr>
        <p:spPr>
          <a:xfrm>
            <a:off x="6234840" y="568440"/>
            <a:ext cx="5247720" cy="1066680"/>
          </a:xfrm>
          <a:prstGeom prst="rect">
            <a:avLst/>
          </a:prstGeom>
          <a:noFill/>
          <a:ln>
            <a:noFill/>
          </a:ln>
        </p:spPr>
        <p:txBody>
          <a:bodyPr anchor="ctr">
            <a:noAutofit/>
          </a:bodyPr>
          <a:p>
            <a:pPr>
              <a:lnSpc>
                <a:spcPct val="90000"/>
              </a:lnSpc>
            </a:pPr>
            <a:r>
              <a:rPr b="0" lang="fr-FR" sz="4800" spc="-1" strike="noStrike">
                <a:solidFill>
                  <a:srgbClr val="00b0f0"/>
                </a:solidFill>
                <a:latin typeface="Calibri Light"/>
              </a:rPr>
              <a:t>La communauté du token </a:t>
            </a:r>
            <a:endParaRPr b="0" lang="fr-FR" sz="4800" spc="-1" strike="noStrike">
              <a:solidFill>
                <a:srgbClr val="000000"/>
              </a:solidFill>
              <a:latin typeface="Calibri"/>
            </a:endParaRPr>
          </a:p>
        </p:txBody>
      </p:sp>
      <p:pic>
        <p:nvPicPr>
          <p:cNvPr id="426" name="Espace réservé du contenu 13" descr=""/>
          <p:cNvPicPr/>
          <p:nvPr/>
        </p:nvPicPr>
        <p:blipFill>
          <a:blip r:embed="rId1"/>
          <a:srcRect l="632" t="0" r="32820" b="0"/>
          <a:stretch/>
        </p:blipFill>
        <p:spPr>
          <a:xfrm>
            <a:off x="739800" y="1095480"/>
            <a:ext cx="4754520" cy="4754520"/>
          </a:xfrm>
          <a:prstGeom prst="rect">
            <a:avLst/>
          </a:prstGeom>
          <a:ln w="28440">
            <a:noFill/>
          </a:ln>
        </p:spPr>
      </p:pic>
      <p:grpSp>
        <p:nvGrpSpPr>
          <p:cNvPr id="427" name="Group 3"/>
          <p:cNvGrpSpPr/>
          <p:nvPr/>
        </p:nvGrpSpPr>
        <p:grpSpPr>
          <a:xfrm>
            <a:off x="0" y="378000"/>
            <a:ext cx="1861560" cy="717120"/>
            <a:chOff x="0" y="378000"/>
            <a:chExt cx="1861560" cy="717120"/>
          </a:xfrm>
        </p:grpSpPr>
        <p:sp>
          <p:nvSpPr>
            <p:cNvPr id="428" name="CustomShape 4"/>
            <p:cNvSpPr/>
            <p:nvPr/>
          </p:nvSpPr>
          <p:spPr>
            <a:xfrm>
              <a:off x="0" y="378000"/>
              <a:ext cx="1861560" cy="277560"/>
            </a:xfrm>
            <a:custGeom>
              <a:avLst/>
              <a:gdLst/>
              <a:ah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360">
              <a:noFill/>
            </a:ln>
          </p:spPr>
          <p:style>
            <a:lnRef idx="0"/>
            <a:fillRef idx="0"/>
            <a:effectRef idx="0"/>
            <a:fontRef idx="minor"/>
          </p:style>
        </p:sp>
        <p:sp>
          <p:nvSpPr>
            <p:cNvPr id="429" name="CustomShape 5"/>
            <p:cNvSpPr/>
            <p:nvPr/>
          </p:nvSpPr>
          <p:spPr>
            <a:xfrm>
              <a:off x="0" y="817560"/>
              <a:ext cx="1861560" cy="277560"/>
            </a:xfrm>
            <a:custGeom>
              <a:avLst/>
              <a:gdLst/>
              <a:ah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360">
              <a:noFill/>
            </a:ln>
          </p:spPr>
          <p:style>
            <a:lnRef idx="0"/>
            <a:fillRef idx="0"/>
            <a:effectRef idx="0"/>
            <a:fontRef idx="minor"/>
          </p:style>
        </p:sp>
      </p:grpSp>
      <p:sp>
        <p:nvSpPr>
          <p:cNvPr id="430" name="TextShape 6"/>
          <p:cNvSpPr txBox="1"/>
          <p:nvPr/>
        </p:nvSpPr>
        <p:spPr>
          <a:xfrm>
            <a:off x="6234840" y="1820520"/>
            <a:ext cx="5216760" cy="4350960"/>
          </a:xfrm>
          <a:prstGeom prst="rect">
            <a:avLst/>
          </a:prstGeom>
          <a:noFill/>
          <a:ln>
            <a:noFill/>
          </a:ln>
        </p:spPr>
        <p:txBody>
          <a:bodyPr>
            <a:noAutofit/>
          </a:bodyPr>
          <a:p>
            <a:pPr indent="-228240">
              <a:lnSpc>
                <a:spcPct val="90000"/>
              </a:lnSpc>
              <a:buClr>
                <a:srgbClr val="203040"/>
              </a:buClr>
              <a:buFont typeface="Arial"/>
              <a:buChar char="•"/>
            </a:pPr>
            <a:r>
              <a:rPr b="0" lang="en-US" sz="2500" spc="-1" strike="noStrike">
                <a:solidFill>
                  <a:srgbClr val="ffffff"/>
                </a:solidFill>
                <a:latin typeface="Calibri"/>
              </a:rPr>
              <a:t>Les traders sont  différents en ce qui concerne les utilisateurs. Comprendre </a:t>
            </a:r>
            <a:endParaRPr b="0" lang="en-US" sz="2500" spc="-1" strike="noStrike">
              <a:solidFill>
                <a:srgbClr val="000000"/>
              </a:solidFill>
              <a:latin typeface="Avenir Next LT Pro"/>
            </a:endParaRPr>
          </a:p>
          <a:p>
            <a:pPr>
              <a:lnSpc>
                <a:spcPct val="90000"/>
              </a:lnSpc>
            </a:pPr>
            <a:r>
              <a:rPr b="0" lang="en-US" sz="2500" spc="-1" strike="noStrike">
                <a:solidFill>
                  <a:srgbClr val="ffffff"/>
                </a:solidFill>
                <a:latin typeface="Calibri"/>
              </a:rPr>
              <a:t>La mentalité de trader est vitale pour gérer un échange réussi.</a:t>
            </a:r>
            <a:endParaRPr b="0" lang="en-US" sz="2500" spc="-1" strike="noStrike">
              <a:solidFill>
                <a:srgbClr val="000000"/>
              </a:solidFill>
              <a:latin typeface="Avenir Next LT Pro"/>
            </a:endParaRPr>
          </a:p>
          <a:p>
            <a:pPr>
              <a:lnSpc>
                <a:spcPct val="90000"/>
              </a:lnSpc>
            </a:pPr>
            <a:br/>
            <a:r>
              <a:rPr b="0" lang="en-US" sz="2500" spc="-1" strike="noStrike">
                <a:solidFill>
                  <a:srgbClr val="ffffff"/>
                </a:solidFill>
                <a:latin typeface="Calibri"/>
              </a:rPr>
              <a:t>En plus de la  technologique, AquaCoin est construit avec le service de l’esprit.</a:t>
            </a:r>
            <a:endParaRPr b="0" lang="en-US" sz="2500" spc="-1" strike="noStrike">
              <a:solidFill>
                <a:srgbClr val="000000"/>
              </a:solidFill>
              <a:latin typeface="Avenir Next LT Pro"/>
            </a:endParaRPr>
          </a:p>
          <a:p>
            <a:pPr>
              <a:lnSpc>
                <a:spcPct val="90000"/>
              </a:lnSpc>
            </a:pPr>
            <a:r>
              <a:rPr b="0" lang="en-US" sz="2500" spc="-1" strike="noStrike">
                <a:solidFill>
                  <a:srgbClr val="ffffff"/>
                </a:solidFill>
                <a:latin typeface="Calibri"/>
              </a:rPr>
              <a:t>  </a:t>
            </a:r>
            <a:r>
              <a:rPr b="0" lang="en-US" sz="2500" spc="-1" strike="noStrike">
                <a:solidFill>
                  <a:srgbClr val="ffffff"/>
                </a:solidFill>
                <a:latin typeface="Calibri"/>
              </a:rPr>
              <a:t>Lorsqu’un trader a un problème, il obtient une réponse directement de quelqu’un qui connaît le système et non de quelqu’un qui lit à partir d’un script</a:t>
            </a:r>
            <a:endParaRPr b="0" lang="en-US" sz="2500" spc="-1" strike="noStrike">
              <a:solidFill>
                <a:srgbClr val="000000"/>
              </a:solidFill>
              <a:latin typeface="Avenir Next LT Pro"/>
            </a:endParaRPr>
          </a:p>
          <a:p>
            <a:pPr>
              <a:lnSpc>
                <a:spcPct val="90000"/>
              </a:lnSpc>
              <a:spcBef>
                <a:spcPts val="1001"/>
              </a:spcBef>
            </a:pPr>
            <a:br/>
            <a:endParaRPr b="0" lang="en-US" sz="2500" spc="-1" strike="noStrike">
              <a:solidFill>
                <a:srgbClr val="000000"/>
              </a:solidFill>
              <a:latin typeface="Avenir Next LT Pro"/>
            </a:endParaRPr>
          </a:p>
        </p:txBody>
      </p:sp>
      <p:grpSp>
        <p:nvGrpSpPr>
          <p:cNvPr id="431" name="Group 7"/>
          <p:cNvGrpSpPr/>
          <p:nvPr/>
        </p:nvGrpSpPr>
        <p:grpSpPr>
          <a:xfrm>
            <a:off x="10428480" y="5987160"/>
            <a:ext cx="1054440" cy="469440"/>
            <a:chOff x="10428480" y="5987160"/>
            <a:chExt cx="1054440" cy="469440"/>
          </a:xfrm>
        </p:grpSpPr>
        <p:sp>
          <p:nvSpPr>
            <p:cNvPr id="432" name="CustomShape 8"/>
            <p:cNvSpPr/>
            <p:nvPr/>
          </p:nvSpPr>
          <p:spPr>
            <a:xfrm>
              <a:off x="10428480" y="5987160"/>
              <a:ext cx="354960" cy="469440"/>
            </a:xfrm>
            <a:custGeom>
              <a:avLst/>
              <a:gdLst/>
              <a:ahLst/>
              <a:rect l="l" t="t" r="r" b="b"/>
              <a:pathLst>
                <a:path w="202882" h="268223">
                  <a:moveTo>
                    <a:pt x="20765"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33" name="CustomShape 9"/>
            <p:cNvSpPr/>
            <p:nvPr/>
          </p:nvSpPr>
          <p:spPr>
            <a:xfrm>
              <a:off x="10603440" y="5987160"/>
              <a:ext cx="354960" cy="469440"/>
            </a:xfrm>
            <a:custGeom>
              <a:avLst/>
              <a:gdLst/>
              <a:ahLst/>
              <a:rect l="l" t="t" r="r" b="b"/>
              <a:pathLst>
                <a:path w="202882" h="268223">
                  <a:moveTo>
                    <a:pt x="20765"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34" name="CustomShape 10"/>
            <p:cNvSpPr/>
            <p:nvPr/>
          </p:nvSpPr>
          <p:spPr>
            <a:xfrm>
              <a:off x="1077840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35" name="CustomShape 11"/>
            <p:cNvSpPr/>
            <p:nvPr/>
          </p:nvSpPr>
          <p:spPr>
            <a:xfrm>
              <a:off x="1095300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36" name="CustomShape 12"/>
            <p:cNvSpPr/>
            <p:nvPr/>
          </p:nvSpPr>
          <p:spPr>
            <a:xfrm>
              <a:off x="1112796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7" name="CustomShape 1"/>
          <p:cNvSpPr/>
          <p:nvPr/>
        </p:nvSpPr>
        <p:spPr>
          <a:xfrm>
            <a:off x="0" y="0"/>
            <a:ext cx="12191760" cy="6857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sp>
      <p:sp>
        <p:nvSpPr>
          <p:cNvPr id="438" name="TextShape 2"/>
          <p:cNvSpPr txBox="1"/>
          <p:nvPr/>
        </p:nvSpPr>
        <p:spPr>
          <a:xfrm>
            <a:off x="6234840" y="568440"/>
            <a:ext cx="5247720" cy="1066680"/>
          </a:xfrm>
          <a:prstGeom prst="rect">
            <a:avLst/>
          </a:prstGeom>
          <a:noFill/>
          <a:ln>
            <a:noFill/>
          </a:ln>
        </p:spPr>
        <p:txBody>
          <a:bodyPr anchor="ctr">
            <a:noAutofit/>
          </a:bodyPr>
          <a:p>
            <a:pPr>
              <a:lnSpc>
                <a:spcPct val="90000"/>
              </a:lnSpc>
            </a:pPr>
            <a:r>
              <a:rPr b="0" lang="fr-FR" sz="4800" spc="-1" strike="noStrike">
                <a:solidFill>
                  <a:srgbClr val="00b0f0"/>
                </a:solidFill>
                <a:latin typeface="Calibri Light"/>
              </a:rPr>
              <a:t>The token community</a:t>
            </a:r>
            <a:endParaRPr b="0" lang="fr-FR" sz="4800" spc="-1" strike="noStrike">
              <a:solidFill>
                <a:srgbClr val="000000"/>
              </a:solidFill>
              <a:latin typeface="Calibri"/>
            </a:endParaRPr>
          </a:p>
        </p:txBody>
      </p:sp>
      <p:pic>
        <p:nvPicPr>
          <p:cNvPr id="439" name="Espace réservé du contenu 13" descr=""/>
          <p:cNvPicPr/>
          <p:nvPr/>
        </p:nvPicPr>
        <p:blipFill>
          <a:blip r:embed="rId1"/>
          <a:srcRect l="632" t="0" r="32820" b="0"/>
          <a:stretch/>
        </p:blipFill>
        <p:spPr>
          <a:xfrm>
            <a:off x="739800" y="1095480"/>
            <a:ext cx="4754520" cy="4754520"/>
          </a:xfrm>
          <a:prstGeom prst="rect">
            <a:avLst/>
          </a:prstGeom>
          <a:ln w="28440">
            <a:noFill/>
          </a:ln>
        </p:spPr>
      </p:pic>
      <p:grpSp>
        <p:nvGrpSpPr>
          <p:cNvPr id="440" name="Group 3"/>
          <p:cNvGrpSpPr/>
          <p:nvPr/>
        </p:nvGrpSpPr>
        <p:grpSpPr>
          <a:xfrm>
            <a:off x="0" y="378000"/>
            <a:ext cx="1861560" cy="717120"/>
            <a:chOff x="0" y="378000"/>
            <a:chExt cx="1861560" cy="717120"/>
          </a:xfrm>
        </p:grpSpPr>
        <p:sp>
          <p:nvSpPr>
            <p:cNvPr id="441" name="CustomShape 4"/>
            <p:cNvSpPr/>
            <p:nvPr/>
          </p:nvSpPr>
          <p:spPr>
            <a:xfrm>
              <a:off x="0" y="378000"/>
              <a:ext cx="1861560" cy="277560"/>
            </a:xfrm>
            <a:custGeom>
              <a:avLst/>
              <a:gdLst/>
              <a:ah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360">
              <a:noFill/>
            </a:ln>
          </p:spPr>
          <p:style>
            <a:lnRef idx="0"/>
            <a:fillRef idx="0"/>
            <a:effectRef idx="0"/>
            <a:fontRef idx="minor"/>
          </p:style>
        </p:sp>
        <p:sp>
          <p:nvSpPr>
            <p:cNvPr id="442" name="CustomShape 5"/>
            <p:cNvSpPr/>
            <p:nvPr/>
          </p:nvSpPr>
          <p:spPr>
            <a:xfrm>
              <a:off x="0" y="817560"/>
              <a:ext cx="1861560" cy="277560"/>
            </a:xfrm>
            <a:custGeom>
              <a:avLst/>
              <a:gdLst/>
              <a:ah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360">
              <a:noFill/>
            </a:ln>
          </p:spPr>
          <p:style>
            <a:lnRef idx="0"/>
            <a:fillRef idx="0"/>
            <a:effectRef idx="0"/>
            <a:fontRef idx="minor"/>
          </p:style>
        </p:sp>
      </p:grpSp>
      <p:sp>
        <p:nvSpPr>
          <p:cNvPr id="443" name="TextShape 6"/>
          <p:cNvSpPr txBox="1"/>
          <p:nvPr/>
        </p:nvSpPr>
        <p:spPr>
          <a:xfrm>
            <a:off x="6234840" y="1820520"/>
            <a:ext cx="5216760" cy="4350960"/>
          </a:xfrm>
          <a:prstGeom prst="rect">
            <a:avLst/>
          </a:prstGeom>
          <a:noFill/>
          <a:ln>
            <a:noFill/>
          </a:ln>
        </p:spPr>
        <p:txBody>
          <a:bodyPr>
            <a:noAutofit/>
          </a:bodyPr>
          <a:p>
            <a:pPr>
              <a:lnSpc>
                <a:spcPct val="90000"/>
              </a:lnSpc>
            </a:pPr>
            <a:r>
              <a:rPr b="0" lang="en-US" sz="2500" spc="-1" strike="noStrike">
                <a:solidFill>
                  <a:srgbClr val="ffffff"/>
                </a:solidFill>
                <a:latin typeface="Calibri"/>
              </a:rPr>
              <a:t>Traders are different when it comes to users. Understand </a:t>
            </a:r>
            <a:endParaRPr b="0" lang="en-US" sz="2500" spc="-1" strike="noStrike">
              <a:solidFill>
                <a:srgbClr val="000000"/>
              </a:solidFill>
              <a:latin typeface="Avenir Next LT Pro"/>
            </a:endParaRPr>
          </a:p>
          <a:p>
            <a:pPr>
              <a:lnSpc>
                <a:spcPct val="90000"/>
              </a:lnSpc>
            </a:pPr>
            <a:r>
              <a:rPr b="0" lang="en-US" sz="2500" spc="-1" strike="noStrike">
                <a:solidFill>
                  <a:srgbClr val="ffffff"/>
                </a:solidFill>
                <a:latin typeface="Calibri"/>
              </a:rPr>
              <a:t>The trader mentality is vital to managing a successful exchange.</a:t>
            </a:r>
            <a:endParaRPr b="0" lang="en-US" sz="2500" spc="-1" strike="noStrike">
              <a:solidFill>
                <a:srgbClr val="000000"/>
              </a:solidFill>
              <a:latin typeface="Avenir Next LT Pro"/>
            </a:endParaRPr>
          </a:p>
          <a:p>
            <a:pPr>
              <a:lnSpc>
                <a:spcPct val="90000"/>
              </a:lnSpc>
            </a:pPr>
            <a:br/>
            <a:r>
              <a:rPr b="0" lang="en-US" sz="2500" spc="-1" strike="noStrike">
                <a:solidFill>
                  <a:srgbClr val="ffffff"/>
                </a:solidFill>
                <a:latin typeface="Calibri"/>
              </a:rPr>
              <a:t>In addition to technology, AquaCoin is built with the service of the mind.</a:t>
            </a:r>
            <a:endParaRPr b="0" lang="en-US" sz="2500" spc="-1" strike="noStrike">
              <a:solidFill>
                <a:srgbClr val="000000"/>
              </a:solidFill>
              <a:latin typeface="Avenir Next LT Pro"/>
            </a:endParaRPr>
          </a:p>
          <a:p>
            <a:pPr>
              <a:lnSpc>
                <a:spcPct val="90000"/>
              </a:lnSpc>
            </a:pPr>
            <a:r>
              <a:rPr b="0" lang="en-US" sz="2500" spc="-1" strike="noStrike">
                <a:solidFill>
                  <a:srgbClr val="ffffff"/>
                </a:solidFill>
                <a:latin typeface="Calibri"/>
              </a:rPr>
              <a:t>  </a:t>
            </a:r>
            <a:r>
              <a:rPr b="0" lang="en-US" sz="2500" spc="-1" strike="noStrike">
                <a:solidFill>
                  <a:srgbClr val="ffffff"/>
                </a:solidFill>
                <a:latin typeface="Calibri"/>
              </a:rPr>
              <a:t>When a trader has a problem, he gets an answer directly from someone who knows the system and not from someone who reads from a script.</a:t>
            </a:r>
            <a:endParaRPr b="0" lang="en-US" sz="2500" spc="-1" strike="noStrike">
              <a:solidFill>
                <a:srgbClr val="000000"/>
              </a:solidFill>
              <a:latin typeface="Avenir Next LT Pro"/>
            </a:endParaRPr>
          </a:p>
          <a:p>
            <a:pPr>
              <a:lnSpc>
                <a:spcPct val="90000"/>
              </a:lnSpc>
              <a:spcBef>
                <a:spcPts val="1001"/>
              </a:spcBef>
            </a:pPr>
            <a:br/>
            <a:endParaRPr b="0" lang="en-US" sz="2500" spc="-1" strike="noStrike">
              <a:solidFill>
                <a:srgbClr val="000000"/>
              </a:solidFill>
              <a:latin typeface="Avenir Next LT Pro"/>
            </a:endParaRPr>
          </a:p>
        </p:txBody>
      </p:sp>
      <p:grpSp>
        <p:nvGrpSpPr>
          <p:cNvPr id="444" name="Group 7"/>
          <p:cNvGrpSpPr/>
          <p:nvPr/>
        </p:nvGrpSpPr>
        <p:grpSpPr>
          <a:xfrm>
            <a:off x="10428480" y="5987160"/>
            <a:ext cx="1054440" cy="469440"/>
            <a:chOff x="10428480" y="5987160"/>
            <a:chExt cx="1054440" cy="469440"/>
          </a:xfrm>
        </p:grpSpPr>
        <p:sp>
          <p:nvSpPr>
            <p:cNvPr id="445" name="CustomShape 8"/>
            <p:cNvSpPr/>
            <p:nvPr/>
          </p:nvSpPr>
          <p:spPr>
            <a:xfrm>
              <a:off x="10428480" y="5987160"/>
              <a:ext cx="354960" cy="469440"/>
            </a:xfrm>
            <a:custGeom>
              <a:avLst/>
              <a:gdLst/>
              <a:ahLst/>
              <a:rect l="l" t="t" r="r" b="b"/>
              <a:pathLst>
                <a:path w="202882" h="268223">
                  <a:moveTo>
                    <a:pt x="20765"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46" name="CustomShape 9"/>
            <p:cNvSpPr/>
            <p:nvPr/>
          </p:nvSpPr>
          <p:spPr>
            <a:xfrm>
              <a:off x="10603440" y="5987160"/>
              <a:ext cx="354960" cy="469440"/>
            </a:xfrm>
            <a:custGeom>
              <a:avLst/>
              <a:gdLst/>
              <a:ahLst/>
              <a:rect l="l" t="t" r="r" b="b"/>
              <a:pathLst>
                <a:path w="202882" h="268223">
                  <a:moveTo>
                    <a:pt x="20765"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47" name="CustomShape 10"/>
            <p:cNvSpPr/>
            <p:nvPr/>
          </p:nvSpPr>
          <p:spPr>
            <a:xfrm>
              <a:off x="1077840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48" name="CustomShape 11"/>
            <p:cNvSpPr/>
            <p:nvPr/>
          </p:nvSpPr>
          <p:spPr>
            <a:xfrm>
              <a:off x="1095300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sp>
          <p:nvSpPr>
            <p:cNvPr id="449" name="CustomShape 12"/>
            <p:cNvSpPr/>
            <p:nvPr/>
          </p:nvSpPr>
          <p:spPr>
            <a:xfrm>
              <a:off x="11127960" y="5987160"/>
              <a:ext cx="354960" cy="469440"/>
            </a:xfrm>
            <a:custGeom>
              <a:avLst/>
              <a:gdLst/>
              <a:ahLst/>
              <a:rect l="l" t="t" r="r" b="b"/>
              <a:pathLst>
                <a:path w="202882" h="268223">
                  <a:moveTo>
                    <a:pt x="20669" y="268224"/>
                  </a:moveTo>
                  <a:lnTo>
                    <a:pt x="0" y="268224"/>
                  </a:lnTo>
                  <a:lnTo>
                    <a:pt x="182118" y="0"/>
                  </a:lnTo>
                  <a:lnTo>
                    <a:pt x="202883" y="0"/>
                  </a:lnTo>
                  <a:close/>
                </a:path>
              </a:pathLst>
            </a:custGeom>
            <a:solidFill>
              <a:schemeClr val="bg1"/>
            </a:solidFill>
            <a:ln w="9360">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TextShape 1"/>
          <p:cNvSpPr txBox="1"/>
          <p:nvPr/>
        </p:nvSpPr>
        <p:spPr>
          <a:xfrm>
            <a:off x="2799360" y="365040"/>
            <a:ext cx="8554320" cy="1146240"/>
          </a:xfrm>
          <a:prstGeom prst="rect">
            <a:avLst/>
          </a:prstGeom>
          <a:noFill/>
          <a:ln>
            <a:noFill/>
          </a:ln>
        </p:spPr>
        <p:txBody>
          <a:bodyPr anchor="b">
            <a:normAutofit/>
          </a:bodyPr>
          <a:p>
            <a:pPr>
              <a:lnSpc>
                <a:spcPct val="100000"/>
              </a:lnSpc>
            </a:pPr>
            <a:r>
              <a:rPr b="0" lang="fr-FR" sz="4400" spc="-1" strike="noStrike">
                <a:solidFill>
                  <a:srgbClr val="00b0f0"/>
                </a:solidFill>
                <a:latin typeface="Arial"/>
              </a:rPr>
              <a:t>soutien linguistique</a:t>
            </a:r>
            <a:endParaRPr b="0" lang="fr-FR" sz="4400" spc="-1" strike="noStrike">
              <a:solidFill>
                <a:srgbClr val="000000"/>
              </a:solidFill>
              <a:latin typeface="Calibri"/>
            </a:endParaRPr>
          </a:p>
        </p:txBody>
      </p:sp>
      <p:sp>
        <p:nvSpPr>
          <p:cNvPr id="451" name="TextShape 2"/>
          <p:cNvSpPr txBox="1"/>
          <p:nvPr/>
        </p:nvSpPr>
        <p:spPr>
          <a:xfrm>
            <a:off x="577080" y="1698120"/>
            <a:ext cx="10515240" cy="4235760"/>
          </a:xfrm>
          <a:prstGeom prst="rect">
            <a:avLst/>
          </a:prstGeom>
          <a:noFill/>
          <a:ln>
            <a:noFill/>
          </a:ln>
        </p:spPr>
        <p:txBody>
          <a:bodyPr>
            <a:normAutofit/>
          </a:bodyPr>
          <a:p>
            <a:pPr>
              <a:lnSpc>
                <a:spcPct val="110000"/>
              </a:lnSpc>
            </a:pPr>
            <a:r>
              <a:rPr b="0" lang="en-US" sz="2400" spc="-1" strike="noStrike">
                <a:solidFill>
                  <a:srgbClr val="00b0f0"/>
                </a:solidFill>
                <a:latin typeface="Arial"/>
              </a:rPr>
              <a:t>Notre équipe multilingue internationale possède une vaste expérience de travail en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Amérique du Nord, Europe ,Asie et Afrique , et nous sommes en mesure de soutenir en douceur le marché mondial.</a:t>
            </a:r>
            <a:endParaRPr b="0" lang="en-US" sz="2400" spc="-1" strike="noStrike">
              <a:solidFill>
                <a:srgbClr val="000000"/>
              </a:solidFill>
              <a:latin typeface="Avenir Next LT Pro"/>
            </a:endParaRPr>
          </a:p>
          <a:p>
            <a:pPr>
              <a:lnSpc>
                <a:spcPct val="110000"/>
              </a:lnSpc>
              <a:spcBef>
                <a:spcPts val="1001"/>
              </a:spcBef>
            </a:pPr>
            <a:br/>
            <a:r>
              <a:rPr b="0" lang="en-US" sz="2800" spc="-1" strike="noStrike">
                <a:solidFill>
                  <a:srgbClr val="00b0f0"/>
                </a:solidFill>
                <a:latin typeface="Arial"/>
              </a:rPr>
              <a:t>Les blockchains n’ont pas de frontière AquaCoin et à l'international.</a:t>
            </a:r>
            <a:endParaRPr b="0" lang="en-US" sz="2800" spc="-1" strike="noStrike">
              <a:solidFill>
                <a:srgbClr val="000000"/>
              </a:solidFill>
              <a:latin typeface="Avenir Next LT Pro"/>
            </a:endParaRPr>
          </a:p>
          <a:p>
            <a:pPr>
              <a:lnSpc>
                <a:spcPct val="110000"/>
              </a:lnSpc>
              <a:spcBef>
                <a:spcPts val="1001"/>
              </a:spcBef>
            </a:pPr>
            <a:r>
              <a:rPr b="0" lang="en-US" sz="2800" spc="-1" strike="noStrike">
                <a:solidFill>
                  <a:srgbClr val="00b0f0"/>
                </a:solidFill>
                <a:latin typeface="Arial"/>
              </a:rPr>
              <a:t> </a:t>
            </a:r>
            <a:r>
              <a:rPr b="0" lang="en-US" sz="2800" spc="-1" strike="noStrike">
                <a:solidFill>
                  <a:srgbClr val="00b0f0"/>
                </a:solidFill>
                <a:latin typeface="Arial"/>
              </a:rPr>
              <a:t>Elle est la  première cryptomonnaie écologique et française</a:t>
            </a:r>
            <a:r>
              <a:rPr b="0" lang="en-US" sz="2800" spc="-1" strike="noStrike">
                <a:solidFill>
                  <a:srgbClr val="000000"/>
                </a:solidFill>
                <a:latin typeface="Arial"/>
              </a:rPr>
              <a:t>.   </a:t>
            </a:r>
            <a:endParaRPr b="0" lang="en-US" sz="2800" spc="-1" strike="noStrike">
              <a:solidFill>
                <a:srgbClr val="000000"/>
              </a:solidFill>
              <a:latin typeface="Avenir Next LT Pro"/>
            </a:endParaRPr>
          </a:p>
          <a:p>
            <a:pPr>
              <a:lnSpc>
                <a:spcPct val="110000"/>
              </a:lnSpc>
              <a:spcBef>
                <a:spcPts val="1001"/>
              </a:spcBef>
            </a:pPr>
            <a:endParaRPr b="0" lang="en-US" sz="2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2" name="TextShape 1"/>
          <p:cNvSpPr txBox="1"/>
          <p:nvPr/>
        </p:nvSpPr>
        <p:spPr>
          <a:xfrm>
            <a:off x="2799360" y="365040"/>
            <a:ext cx="8554320" cy="1146240"/>
          </a:xfrm>
          <a:prstGeom prst="rect">
            <a:avLst/>
          </a:prstGeom>
          <a:noFill/>
          <a:ln>
            <a:noFill/>
          </a:ln>
        </p:spPr>
        <p:txBody>
          <a:bodyPr anchor="b">
            <a:normAutofit/>
          </a:bodyPr>
          <a:p>
            <a:pPr>
              <a:lnSpc>
                <a:spcPct val="100000"/>
              </a:lnSpc>
            </a:pPr>
            <a:r>
              <a:rPr b="0" lang="fr-FR" sz="4400" spc="-1" strike="noStrike">
                <a:solidFill>
                  <a:srgbClr val="00b0f0"/>
                </a:solidFill>
                <a:latin typeface="Arial"/>
              </a:rPr>
              <a:t>Language support</a:t>
            </a:r>
            <a:endParaRPr b="0" lang="fr-FR" sz="4400" spc="-1" strike="noStrike">
              <a:solidFill>
                <a:srgbClr val="000000"/>
              </a:solidFill>
              <a:latin typeface="Calibri"/>
            </a:endParaRPr>
          </a:p>
        </p:txBody>
      </p:sp>
      <p:sp>
        <p:nvSpPr>
          <p:cNvPr id="453" name="TextShape 2"/>
          <p:cNvSpPr txBox="1"/>
          <p:nvPr/>
        </p:nvSpPr>
        <p:spPr>
          <a:xfrm>
            <a:off x="577080" y="1698120"/>
            <a:ext cx="10515240" cy="4235760"/>
          </a:xfrm>
          <a:prstGeom prst="rect">
            <a:avLst/>
          </a:prstGeom>
          <a:noFill/>
          <a:ln>
            <a:noFill/>
          </a:ln>
        </p:spPr>
        <p:txBody>
          <a:bodyPr>
            <a:normAutofit/>
          </a:bodyPr>
          <a:p>
            <a:pPr>
              <a:lnSpc>
                <a:spcPct val="110000"/>
              </a:lnSpc>
            </a:pPr>
            <a:r>
              <a:rPr b="0" lang="en-US" sz="2400" spc="-1" strike="noStrike">
                <a:solidFill>
                  <a:srgbClr val="00b0f0"/>
                </a:solidFill>
                <a:latin typeface="Arial"/>
              </a:rPr>
              <a:t>Our international multilingual team has extensive experience working in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North America, Europe, Asia and Africa, and we are able to smoothly support the global market.</a:t>
            </a:r>
            <a:endParaRPr b="0" lang="en-US" sz="2400" spc="-1" strike="noStrike">
              <a:solidFill>
                <a:srgbClr val="000000"/>
              </a:solidFill>
              <a:latin typeface="Avenir Next LT Pro"/>
            </a:endParaRPr>
          </a:p>
          <a:p>
            <a:pPr>
              <a:lnSpc>
                <a:spcPct val="110000"/>
              </a:lnSpc>
            </a:pP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Blockchains have no AquaCoin and international borders.</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 </a:t>
            </a:r>
            <a:r>
              <a:rPr b="0" lang="en-US" sz="2400" spc="-1" strike="noStrike">
                <a:solidFill>
                  <a:srgbClr val="00b0f0"/>
                </a:solidFill>
                <a:latin typeface="Arial"/>
              </a:rPr>
              <a:t>It is the first ecological and French cryptocurrency.   </a:t>
            </a:r>
            <a:endParaRPr b="0" lang="en-US" sz="2400" spc="-1" strike="noStrike">
              <a:solidFill>
                <a:srgbClr val="000000"/>
              </a:solidFill>
              <a:latin typeface="Avenir Next LT Pro"/>
            </a:endParaRPr>
          </a:p>
          <a:p>
            <a:pPr>
              <a:lnSpc>
                <a:spcPct val="110000"/>
              </a:lnSpc>
            </a:pPr>
            <a:endParaRPr b="0" lang="en-US" sz="24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TextShape 1"/>
          <p:cNvSpPr txBox="1"/>
          <p:nvPr/>
        </p:nvSpPr>
        <p:spPr>
          <a:xfrm>
            <a:off x="3265560" y="0"/>
            <a:ext cx="8311680" cy="1324440"/>
          </a:xfrm>
          <a:prstGeom prst="rect">
            <a:avLst/>
          </a:prstGeom>
          <a:noFill/>
          <a:ln>
            <a:noFill/>
          </a:ln>
        </p:spPr>
        <p:txBody>
          <a:bodyPr anchor="b">
            <a:normAutofit/>
          </a:bodyPr>
          <a:p>
            <a:pPr>
              <a:lnSpc>
                <a:spcPct val="100000"/>
              </a:lnSpc>
            </a:pPr>
            <a:r>
              <a:rPr b="0" lang="fr-FR" sz="6600" spc="-1" strike="noStrike">
                <a:solidFill>
                  <a:srgbClr val="00b0f0"/>
                </a:solidFill>
                <a:latin typeface="Aharoni"/>
              </a:rPr>
              <a:t>La plateforme </a:t>
            </a:r>
            <a:endParaRPr b="0" lang="fr-FR" sz="6600" spc="-1" strike="noStrike">
              <a:solidFill>
                <a:srgbClr val="000000"/>
              </a:solidFill>
              <a:latin typeface="Calibri"/>
            </a:endParaRPr>
          </a:p>
        </p:txBody>
      </p:sp>
      <p:sp>
        <p:nvSpPr>
          <p:cNvPr id="455" name="CustomShape 2"/>
          <p:cNvSpPr/>
          <p:nvPr/>
        </p:nvSpPr>
        <p:spPr>
          <a:xfrm>
            <a:off x="272160" y="1471320"/>
            <a:ext cx="4001040" cy="5687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1600" spc="-1" strike="noStrike">
                <a:solidFill>
                  <a:srgbClr val="000000"/>
                </a:solidFill>
                <a:latin typeface="Arial"/>
              </a:rPr>
              <a:t>Déploiement des fonctionnalités </a:t>
            </a:r>
            <a:endParaRPr b="0" lang="fr-FR" sz="1600" spc="-1" strike="noStrike">
              <a:latin typeface="Arial"/>
            </a:endParaRPr>
          </a:p>
          <a:p>
            <a:pPr>
              <a:lnSpc>
                <a:spcPct val="100000"/>
              </a:lnSpc>
            </a:pPr>
            <a:r>
              <a:rPr b="0" lang="fr-FR" sz="1600" spc="-1" strike="noStrike">
                <a:solidFill>
                  <a:srgbClr val="000000"/>
                </a:solidFill>
                <a:latin typeface="Arial"/>
              </a:rPr>
              <a:t>Nous déploierons notre futur  plate-forme dans l’ordre suivant: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Trading au comptant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Trading sur marge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Contrats à terme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Échange instantané anonyme grâce à notre comptabilite moderne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Échange décentralisé (on-chain)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et plus encore...</a:t>
            </a:r>
            <a:endParaRPr b="0" lang="fr-FR" sz="1600" spc="-1" strike="noStrike">
              <a:latin typeface="Arial"/>
            </a:endParaRPr>
          </a:p>
          <a:p>
            <a:pPr>
              <a:lnSpc>
                <a:spcPct val="100000"/>
              </a:lnSpc>
            </a:pPr>
            <a:br/>
            <a:r>
              <a:rPr b="0" lang="fr-FR" sz="1600" spc="-1" strike="noStrike">
                <a:solidFill>
                  <a:srgbClr val="000000"/>
                </a:solidFill>
                <a:latin typeface="Arial"/>
              </a:rPr>
              <a:t>Pièces </a:t>
            </a:r>
            <a:endParaRPr b="0" lang="fr-FR" sz="1600" spc="-1" strike="noStrike">
              <a:latin typeface="Arial"/>
            </a:endParaRPr>
          </a:p>
          <a:p>
            <a:pPr>
              <a:lnSpc>
                <a:spcPct val="100000"/>
              </a:lnSpc>
            </a:pPr>
            <a:r>
              <a:rPr b="0" lang="fr-FR" sz="1600" spc="-1" strike="noStrike">
                <a:solidFill>
                  <a:srgbClr val="000000"/>
                </a:solidFill>
                <a:latin typeface="Arial"/>
              </a:rPr>
              <a:t>AquaCoin prendra aussi en charge les paires de trading dans les pièces suivantes:</a:t>
            </a:r>
            <a:endParaRPr b="0" lang="fr-FR" sz="1600" spc="-1" strike="noStrike">
              <a:latin typeface="Arial"/>
            </a:endParaRPr>
          </a:p>
          <a:p>
            <a:pPr>
              <a:lnSpc>
                <a:spcPct val="100000"/>
              </a:lnSpc>
            </a:pPr>
            <a:r>
              <a:rPr b="0" lang="fr-FR" sz="1600" spc="-1" strike="noStrike">
                <a:solidFill>
                  <a:srgbClr val="000000"/>
                </a:solidFill>
                <a:latin typeface="Arial"/>
              </a:rPr>
              <a:t>●</a:t>
            </a:r>
            <a:r>
              <a:rPr b="0" lang="fr-FR" sz="1600" spc="-1" strike="noStrike">
                <a:solidFill>
                  <a:srgbClr val="000000"/>
                </a:solidFill>
                <a:latin typeface="Arial"/>
              </a:rPr>
              <a:t>AAC (AquaCoin)</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BTC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ETH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SLD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NEO (ANS) </a:t>
            </a:r>
            <a:endParaRPr b="0" lang="fr-FR" sz="1600" spc="-1" strike="noStrike">
              <a:latin typeface="Arial"/>
            </a:endParaRPr>
          </a:p>
          <a:p>
            <a:pPr>
              <a:lnSpc>
                <a:spcPct val="100000"/>
              </a:lnSpc>
            </a:pPr>
            <a:r>
              <a:rPr b="0" lang="fr-FR" sz="1600" spc="-1" strike="noStrike">
                <a:solidFill>
                  <a:srgbClr val="000000"/>
                </a:solidFill>
                <a:latin typeface="Arial"/>
              </a:rPr>
              <a:t>● </a:t>
            </a:r>
            <a:r>
              <a:rPr b="0" lang="fr-FR" sz="1600" spc="-1" strike="noStrike">
                <a:solidFill>
                  <a:srgbClr val="000000"/>
                </a:solidFill>
                <a:latin typeface="Arial"/>
              </a:rPr>
              <a:t>BNB (Binance Coin) </a:t>
            </a:r>
            <a:endParaRPr b="0" lang="fr-FR" sz="1600" spc="-1" strike="noStrike">
              <a:latin typeface="Arial"/>
            </a:endParaRPr>
          </a:p>
          <a:p>
            <a:pPr>
              <a:lnSpc>
                <a:spcPct val="100000"/>
              </a:lnSpc>
            </a:pPr>
            <a:br/>
            <a:endParaRPr b="0" lang="fr-FR" sz="1600" spc="-1" strike="noStrike">
              <a:latin typeface="Arial"/>
            </a:endParaRPr>
          </a:p>
        </p:txBody>
      </p:sp>
      <p:sp>
        <p:nvSpPr>
          <p:cNvPr id="456" name="CustomShape 3"/>
          <p:cNvSpPr/>
          <p:nvPr/>
        </p:nvSpPr>
        <p:spPr>
          <a:xfrm>
            <a:off x="8061480" y="2225160"/>
            <a:ext cx="3857760" cy="42051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1800" spc="-1" strike="noStrike">
                <a:solidFill>
                  <a:srgbClr val="000000"/>
                </a:solidFill>
                <a:latin typeface="Calibri"/>
              </a:rPr>
              <a:t>Plus de pièces seront ajoutées au fil du temps. En général, nous n’ajouterons que des pièces qui ont forte crédibilité, et une forte popularité,  base d’utilisateurs et liquidité. </a:t>
            </a:r>
            <a:endParaRPr b="0" lang="fr-FR" sz="1800" spc="-1" strike="noStrike">
              <a:latin typeface="Arial"/>
            </a:endParaRPr>
          </a:p>
          <a:p>
            <a:pPr>
              <a:lnSpc>
                <a:spcPct val="100000"/>
              </a:lnSpc>
            </a:pPr>
            <a:r>
              <a:rPr b="0" lang="fr-FR" sz="1800" spc="-1" strike="noStrike">
                <a:solidFill>
                  <a:srgbClr val="000000"/>
                </a:solidFill>
                <a:latin typeface="Calibri"/>
              </a:rPr>
              <a:t>Si vous avez une pièce que vous souhaiteriez répertorier sur AquaCoin plus tard, participer à notre ICO aidera. </a:t>
            </a:r>
            <a:endParaRPr b="0" lang="fr-FR" sz="1800" spc="-1" strike="noStrike">
              <a:latin typeface="Arial"/>
            </a:endParaRPr>
          </a:p>
          <a:p>
            <a:pPr>
              <a:lnSpc>
                <a:spcPct val="100000"/>
              </a:lnSpc>
            </a:pPr>
            <a:r>
              <a:rPr b="0" lang="fr-FR" sz="1800" spc="-1" strike="noStrike">
                <a:solidFill>
                  <a:srgbClr val="000000"/>
                </a:solidFill>
                <a:latin typeface="Calibri"/>
              </a:rPr>
              <a:t>Nous n’avons pas l’intention de prendre en charge les devises fiduciaires telles que, le RMB, le JPY ou le KRX.</a:t>
            </a:r>
            <a:endParaRPr b="0" lang="fr-FR" sz="1800" spc="-1" strike="noStrike">
              <a:latin typeface="Arial"/>
            </a:endParaRPr>
          </a:p>
          <a:p>
            <a:pPr>
              <a:lnSpc>
                <a:spcPct val="100000"/>
              </a:lnSpc>
            </a:pPr>
            <a:r>
              <a:rPr b="0" lang="fr-FR" sz="1800" spc="-1" strike="noStrike">
                <a:solidFill>
                  <a:srgbClr val="000000"/>
                </a:solidFill>
                <a:latin typeface="Calibri"/>
              </a:rPr>
              <a:t>(Une comptabilités moderne sera crée.) </a:t>
            </a:r>
            <a:endParaRPr b="0" lang="fr-FR" sz="1800" spc="-1" strike="noStrike">
              <a:latin typeface="Arial"/>
            </a:endParaRPr>
          </a:p>
          <a:p>
            <a:pPr>
              <a:lnSpc>
                <a:spcPct val="100000"/>
              </a:lnSpc>
            </a:pP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TextShape 1"/>
          <p:cNvSpPr txBox="1"/>
          <p:nvPr/>
        </p:nvSpPr>
        <p:spPr>
          <a:xfrm>
            <a:off x="3807000" y="365040"/>
            <a:ext cx="7546680" cy="1325160"/>
          </a:xfrm>
          <a:prstGeom prst="rect">
            <a:avLst/>
          </a:prstGeom>
          <a:noFill/>
          <a:ln>
            <a:noFill/>
          </a:ln>
        </p:spPr>
        <p:txBody>
          <a:bodyPr anchor="b">
            <a:noAutofit/>
          </a:bodyPr>
          <a:p>
            <a:pPr>
              <a:lnSpc>
                <a:spcPct val="100000"/>
              </a:lnSpc>
            </a:pPr>
            <a:r>
              <a:rPr b="0" lang="fr-FR" sz="5400" spc="-1" strike="noStrike">
                <a:solidFill>
                  <a:srgbClr val="00b0f0"/>
                </a:solidFill>
                <a:latin typeface="Aharoni"/>
              </a:rPr>
              <a:t>La plateforme </a:t>
            </a:r>
            <a:endParaRPr b="0" lang="fr-FR" sz="5400" spc="-1" strike="noStrike">
              <a:solidFill>
                <a:srgbClr val="000000"/>
              </a:solidFill>
              <a:latin typeface="Calibri"/>
            </a:endParaRPr>
          </a:p>
        </p:txBody>
      </p:sp>
      <p:sp>
        <p:nvSpPr>
          <p:cNvPr id="458" name="TextShape 2"/>
          <p:cNvSpPr txBox="1"/>
          <p:nvPr/>
        </p:nvSpPr>
        <p:spPr>
          <a:xfrm>
            <a:off x="838080" y="1940760"/>
            <a:ext cx="10515240" cy="4235760"/>
          </a:xfrm>
          <a:prstGeom prst="rect">
            <a:avLst/>
          </a:prstGeom>
          <a:noFill/>
          <a:ln>
            <a:noFill/>
          </a:ln>
        </p:spPr>
        <p:txBody>
          <a:bodyPr>
            <a:normAutofit fontScale="94000"/>
          </a:bodyPr>
          <a:p>
            <a:pPr marL="228600" indent="-228240">
              <a:lnSpc>
                <a:spcPct val="110000"/>
              </a:lnSpc>
              <a:buClr>
                <a:srgbClr val="203040"/>
              </a:buClr>
              <a:buFont typeface="Arial"/>
              <a:buChar char="•"/>
            </a:pPr>
            <a:r>
              <a:rPr b="0" lang="en-US" sz="1800" spc="-1" strike="noStrike">
                <a:solidFill>
                  <a:srgbClr val="000000"/>
                </a:solidFill>
                <a:latin typeface="Arial"/>
              </a:rPr>
              <a:t>Couverture de l’appareil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Nous fournirons des clients de trading multiplateformes pour: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Client de trading basé sur le Web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Client natif Android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Client natif iOS (en attente d’examen de l’App Store)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Client HTML5 mobile (y compris le client WeChat H5)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Client natif PC (Windows) </a:t>
            </a:r>
            <a:endParaRPr b="0" lang="en-US" sz="1800" spc="-1" strike="noStrike">
              <a:solidFill>
                <a:srgbClr val="000000"/>
              </a:solidFill>
              <a:latin typeface="Avenir Next LT Pro"/>
            </a:endParaRPr>
          </a:p>
          <a:p>
            <a:pPr marL="228600" indent="-228240">
              <a:lnSpc>
                <a:spcPct val="110000"/>
              </a:lnSpc>
              <a:buClr>
                <a:srgbClr val="203040"/>
              </a:buClr>
              <a:buFont typeface="Arial"/>
              <a:buChar char="•"/>
            </a:pPr>
            <a:r>
              <a:rPr b="0" lang="en-US" sz="1800" spc="-1" strike="noStrike">
                <a:solidFill>
                  <a:srgbClr val="000000"/>
                </a:solidFill>
                <a:latin typeface="Arial"/>
              </a:rPr>
              <a:t>● </a:t>
            </a:r>
            <a:r>
              <a:rPr b="0" lang="en-US" sz="1800" spc="-1" strike="noStrike">
                <a:solidFill>
                  <a:srgbClr val="000000"/>
                </a:solidFill>
                <a:latin typeface="Arial"/>
              </a:rPr>
              <a:t>API REST</a:t>
            </a:r>
            <a:endParaRPr b="0" lang="en-US" sz="1800" spc="-1" strike="noStrike">
              <a:solidFill>
                <a:srgbClr val="000000"/>
              </a:solidFill>
              <a:latin typeface="Avenir Next LT Pro"/>
            </a:endParaRPr>
          </a:p>
          <a:p>
            <a:pPr>
              <a:lnSpc>
                <a:spcPct val="110000"/>
              </a:lnSpc>
            </a:pPr>
            <a:br/>
            <a:br/>
            <a:r>
              <a:rPr b="0" lang="en-US" sz="1800" spc="-1" strike="noStrike">
                <a:solidFill>
                  <a:srgbClr val="000000"/>
                </a:solidFill>
                <a:latin typeface="Arial"/>
              </a:rPr>
              <a:t>Support multilingue </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Nous prendrons en charge l’anglais, le français, le Chinois, l’Arabe, le Coréen; le Japonais, l’espagnole, l’italien et le Portugais.</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Interfaces. (La version initiale sera en français  uniquement.)  </a:t>
            </a:r>
            <a:endParaRPr b="0" lang="en-US" sz="1800" spc="-1" strike="noStrike">
              <a:solidFill>
                <a:srgbClr val="000000"/>
              </a:solidFill>
              <a:latin typeface="Avenir Next LT Pro"/>
            </a:endParaRPr>
          </a:p>
          <a:p>
            <a:pPr>
              <a:lnSpc>
                <a:spcPct val="110000"/>
              </a:lnSpc>
            </a:pPr>
            <a:r>
              <a:rPr b="0" lang="en-US" sz="1800" spc="-1" strike="noStrike">
                <a:solidFill>
                  <a:srgbClr val="000000"/>
                </a:solidFill>
                <a:latin typeface="Arial"/>
              </a:rPr>
              <a:t>Les langues seront ajoutées au fil du temps.</a:t>
            </a:r>
            <a:endParaRPr b="0" lang="en-US" sz="1800" spc="-1" strike="noStrike">
              <a:solidFill>
                <a:srgbClr val="000000"/>
              </a:solidFill>
              <a:latin typeface="Avenir Next LT Pro"/>
            </a:endParaRPr>
          </a:p>
          <a:p>
            <a:pPr>
              <a:lnSpc>
                <a:spcPct val="110000"/>
              </a:lnSpc>
              <a:spcBef>
                <a:spcPts val="1001"/>
              </a:spcBef>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9"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460" name="CustomShape 2"/>
          <p:cNvSpPr/>
          <p:nvPr/>
        </p:nvSpPr>
        <p:spPr>
          <a:xfrm flipH="1" rot="5400000">
            <a:off x="-1418040" y="1417680"/>
            <a:ext cx="6875280" cy="4040280"/>
          </a:xfrm>
          <a:prstGeom prst="rect">
            <a:avLst/>
          </a:prstGeom>
          <a:gradFill rotWithShape="0">
            <a:gsLst>
              <a:gs pos="0">
                <a:srgbClr val="000000"/>
              </a:gs>
              <a:gs pos="100000">
                <a:srgbClr val="2f5597"/>
              </a:gs>
            </a:gsLst>
            <a:lin ang="19200000"/>
          </a:gradFill>
          <a:ln>
            <a:noFill/>
          </a:ln>
        </p:spPr>
        <p:style>
          <a:lnRef idx="2">
            <a:schemeClr val="accent1">
              <a:shade val="50000"/>
            </a:schemeClr>
          </a:lnRef>
          <a:fillRef idx="1">
            <a:schemeClr val="accent1"/>
          </a:fillRef>
          <a:effectRef idx="0">
            <a:schemeClr val="accent1"/>
          </a:effectRef>
          <a:fontRef idx="minor"/>
        </p:style>
      </p:sp>
      <p:sp>
        <p:nvSpPr>
          <p:cNvPr id="461" name="CustomShape 3"/>
          <p:cNvSpPr/>
          <p:nvPr/>
        </p:nvSpPr>
        <p:spPr>
          <a:xfrm rot="16200000">
            <a:off x="-158400" y="2660760"/>
            <a:ext cx="4355280" cy="4038120"/>
          </a:xfrm>
          <a:prstGeom prst="rect">
            <a:avLst/>
          </a:prstGeom>
          <a:gradFill rotWithShape="0">
            <a:gsLst>
              <a:gs pos="0">
                <a:srgbClr val="4472c4"/>
              </a:gs>
              <a:gs pos="100000">
                <a:srgbClr val="203864"/>
              </a:gs>
            </a:gsLst>
            <a:lin ang="6000000"/>
          </a:gradFill>
          <a:ln>
            <a:noFill/>
          </a:ln>
        </p:spPr>
        <p:style>
          <a:lnRef idx="2">
            <a:schemeClr val="accent1">
              <a:shade val="50000"/>
            </a:schemeClr>
          </a:lnRef>
          <a:fillRef idx="1">
            <a:schemeClr val="accent1"/>
          </a:fillRef>
          <a:effectRef idx="0">
            <a:schemeClr val="accent1"/>
          </a:effectRef>
          <a:fontRef idx="minor"/>
        </p:style>
      </p:sp>
      <p:sp>
        <p:nvSpPr>
          <p:cNvPr id="462" name="CustomShape 4"/>
          <p:cNvSpPr/>
          <p:nvPr/>
        </p:nvSpPr>
        <p:spPr>
          <a:xfrm flipH="1" rot="16200000">
            <a:off x="-1181160" y="1638000"/>
            <a:ext cx="6857280" cy="3580920"/>
          </a:xfrm>
          <a:prstGeom prst="rect">
            <a:avLst/>
          </a:prstGeom>
          <a:gradFill rotWithShape="0">
            <a:gsLst>
              <a:gs pos="0">
                <a:srgbClr val="4472c4"/>
              </a:gs>
              <a:gs pos="100000">
                <a:srgbClr val="000000"/>
              </a:gs>
            </a:gsLst>
            <a:lin ang="13800000"/>
          </a:gradFill>
          <a:ln>
            <a:noFill/>
          </a:ln>
        </p:spPr>
        <p:style>
          <a:lnRef idx="2">
            <a:schemeClr val="accent1">
              <a:shade val="50000"/>
            </a:schemeClr>
          </a:lnRef>
          <a:fillRef idx="1">
            <a:schemeClr val="accent1"/>
          </a:fillRef>
          <a:effectRef idx="0">
            <a:schemeClr val="accent1"/>
          </a:effectRef>
          <a:fontRef idx="minor"/>
        </p:style>
      </p:sp>
      <p:sp>
        <p:nvSpPr>
          <p:cNvPr id="463" name="CustomShape 5"/>
          <p:cNvSpPr/>
          <p:nvPr/>
        </p:nvSpPr>
        <p:spPr>
          <a:xfrm rot="6097800">
            <a:off x="-746640" y="1200960"/>
            <a:ext cx="4807800" cy="4088160"/>
          </a:xfrm>
          <a:custGeom>
            <a:avLst/>
            <a:gdLst/>
            <a:ah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rotWithShape="0">
            <a:gsLst>
              <a:gs pos="0">
                <a:srgbClr val="8faadc"/>
              </a:gs>
              <a:gs pos="100000">
                <a:srgbClr val="2f5597"/>
              </a:gs>
            </a:gsLst>
            <a:lin ang="3096000"/>
          </a:gradFill>
          <a:ln>
            <a:noFill/>
          </a:ln>
        </p:spPr>
        <p:style>
          <a:lnRef idx="2">
            <a:schemeClr val="accent1">
              <a:shade val="50000"/>
            </a:schemeClr>
          </a:lnRef>
          <a:fillRef idx="1">
            <a:schemeClr val="accent1"/>
          </a:fillRef>
          <a:effectRef idx="0">
            <a:schemeClr val="accent1"/>
          </a:effectRef>
          <a:fontRef idx="minor"/>
        </p:style>
      </p:sp>
      <p:sp>
        <p:nvSpPr>
          <p:cNvPr id="464" name="TextShape 6"/>
          <p:cNvSpPr txBox="1"/>
          <p:nvPr/>
        </p:nvSpPr>
        <p:spPr>
          <a:xfrm>
            <a:off x="659880" y="2766960"/>
            <a:ext cx="2880360" cy="3071520"/>
          </a:xfrm>
          <a:prstGeom prst="rect">
            <a:avLst/>
          </a:prstGeom>
          <a:noFill/>
          <a:ln>
            <a:noFill/>
          </a:ln>
        </p:spPr>
        <p:txBody>
          <a:bodyPr>
            <a:normAutofit/>
          </a:bodyPr>
          <a:p>
            <a:pPr>
              <a:lnSpc>
                <a:spcPct val="90000"/>
              </a:lnSpc>
            </a:pPr>
            <a:r>
              <a:rPr b="0" lang="fr-FR" sz="2500" spc="-1" strike="noStrike">
                <a:solidFill>
                  <a:srgbClr val="ffffff"/>
                </a:solidFill>
                <a:latin typeface="Calibri Light"/>
              </a:rPr>
              <a:t>Modèle de revenus:</a:t>
            </a:r>
            <a:br/>
            <a:r>
              <a:rPr b="0" lang="fr-FR" sz="2500" spc="-1" strike="noStrike">
                <a:solidFill>
                  <a:srgbClr val="ffffff"/>
                </a:solidFill>
                <a:latin typeface="Calibri Light"/>
              </a:rPr>
              <a:t>Les revenus d’AquaCoin crypto proviendront des sources suivantes :</a:t>
            </a:r>
            <a:br/>
            <a:br/>
            <a:endParaRPr b="0" lang="fr-FR" sz="2500" spc="-1" strike="noStrike">
              <a:solidFill>
                <a:srgbClr val="000000"/>
              </a:solidFill>
              <a:latin typeface="Calibri"/>
            </a:endParaRPr>
          </a:p>
        </p:txBody>
      </p:sp>
      <p:graphicFrame>
        <p:nvGraphicFramePr>
          <p:cNvPr id="465" name="Table 7"/>
          <p:cNvGraphicFramePr/>
          <p:nvPr/>
        </p:nvGraphicFramePr>
        <p:xfrm>
          <a:off x="4478760" y="149400"/>
          <a:ext cx="7248960" cy="7332120"/>
        </p:xfrm>
        <a:graphic>
          <a:graphicData uri="http://schemas.openxmlformats.org/drawingml/2006/table">
            <a:tbl>
              <a:tblPr/>
              <a:tblGrid>
                <a:gridCol w="2078640"/>
                <a:gridCol w="182160"/>
                <a:gridCol w="4988160"/>
              </a:tblGrid>
              <a:tr h="364680">
                <a:tc gridSpan="2">
                  <a:txBody>
                    <a:bodyPr lIns="93240" rIns="52920" tIns="71640" bIns="71640" anchor="ctr">
                      <a:noAutofit/>
                    </a:bodyPr>
                    <a:p>
                      <a:pPr>
                        <a:lnSpc>
                          <a:spcPct val="100000"/>
                        </a:lnSpc>
                      </a:pPr>
                      <a:r>
                        <a:rPr b="0" lang="fr-FR" sz="1100" spc="-1" strike="noStrike">
                          <a:solidFill>
                            <a:srgbClr val="ffffff"/>
                          </a:solidFill>
                          <a:latin typeface="Calibri"/>
                        </a:rPr>
                        <a:t>Source</a:t>
                      </a:r>
                      <a:endParaRPr b="0" lang="fr-FR" sz="1100" spc="-1" strike="noStrike">
                        <a:latin typeface="Arial"/>
                      </a:endParaRPr>
                    </a:p>
                  </a:txBody>
                  <a:tcPr marL="93240" marR="52920">
                    <a:lnL w="18720">
                      <a:noFill/>
                    </a:lnL>
                    <a:lnR w="6480">
                      <a:solidFill>
                        <a:srgbClr val="404040"/>
                      </a:solidFill>
                    </a:lnR>
                    <a:lnT w="18720">
                      <a:noFill/>
                    </a:lnT>
                    <a:lnB w="6480">
                      <a:solidFill>
                        <a:srgbClr val="404040"/>
                      </a:solidFill>
                    </a:lnB>
                    <a:solidFill>
                      <a:srgbClr val="4472c4"/>
                    </a:solidFill>
                  </a:tcPr>
                </a:tc>
                <a:tc hMerge="1">
                  <a:tcPr marL="90000" marR="90000">
                    <a:solidFill>
                      <a:srgbClr val="729fcf"/>
                    </a:solidFill>
                  </a:tcPr>
                </a:tc>
                <a:tc>
                  <a:txBody>
                    <a:bodyPr lIns="93240" rIns="52920" tIns="71640" bIns="71640" anchor="ctr">
                      <a:noAutofit/>
                    </a:bodyPr>
                    <a:p>
                      <a:pPr>
                        <a:lnSpc>
                          <a:spcPct val="100000"/>
                        </a:lnSpc>
                      </a:pPr>
                      <a:r>
                        <a:rPr b="0" lang="fr-FR" sz="1100" spc="-1" strike="noStrike">
                          <a:solidFill>
                            <a:srgbClr val="ffffff"/>
                          </a:solidFill>
                          <a:latin typeface="Calibri"/>
                        </a:rPr>
                        <a:t>description </a:t>
                      </a:r>
                      <a:endParaRPr b="0" lang="fr-FR" sz="1100" spc="-1" strike="noStrike">
                        <a:latin typeface="Arial"/>
                      </a:endParaRPr>
                    </a:p>
                  </a:txBody>
                  <a:tcPr marL="93240" marR="52920">
                    <a:lnL w="6480">
                      <a:solidFill>
                        <a:srgbClr val="404040"/>
                      </a:solidFill>
                    </a:lnL>
                    <a:lnR w="38160">
                      <a:noFill/>
                    </a:lnR>
                    <a:lnT w="18720">
                      <a:noFill/>
                    </a:lnT>
                    <a:lnB w="6480">
                      <a:solidFill>
                        <a:srgbClr val="404040"/>
                      </a:solidFill>
                    </a:lnB>
                    <a:solidFill>
                      <a:srgbClr val="4472c4"/>
                    </a:solidFill>
                  </a:tcPr>
                </a:tc>
              </a:tr>
              <a:tr h="1887840">
                <a:tc>
                  <a:txBody>
                    <a:bodyPr lIns="93240" rIns="36720" tIns="71640" bIns="71640">
                      <a:noAutofit/>
                    </a:bodyPr>
                    <a:p>
                      <a:pPr>
                        <a:lnSpc>
                          <a:spcPct val="100000"/>
                        </a:lnSpc>
                      </a:pPr>
                      <a:r>
                        <a:rPr b="0" lang="fr-FR" sz="1800" spc="-1" strike="noStrike">
                          <a:solidFill>
                            <a:srgbClr val="000000"/>
                          </a:solidFill>
                          <a:latin typeface="Calibri"/>
                        </a:rPr>
                        <a:t>Frais d’échange</a:t>
                      </a:r>
                      <a:endParaRPr b="0" lang="fr-FR" sz="1800" spc="-1" strike="noStrike">
                        <a:latin typeface="Arial"/>
                      </a:endParaRPr>
                    </a:p>
                  </a:txBody>
                  <a:tcPr marL="93240" marR="36720">
                    <a:lnL w="38160">
                      <a:noFill/>
                    </a:lnL>
                    <a:lnR w="6480">
                      <a:solidFill>
                        <a:srgbClr val="404040"/>
                      </a:solidFill>
                    </a:lnR>
                    <a:lnT w="6480">
                      <a:solidFill>
                        <a:srgbClr val="404040"/>
                      </a:solidFill>
                    </a:lnT>
                    <a:lnB w="6480">
                      <a:noFill/>
                    </a:lnB>
                    <a:solidFill>
                      <a:srgbClr val="f2f2f2">
                        <a:alpha val="31000"/>
                      </a:srgbClr>
                    </a:solidFill>
                  </a:tcPr>
                </a:tc>
                <a:tc>
                  <a:tcPr marL="93240" marR="36720">
                    <a:lnL w="6480">
                      <a:solidFill>
                        <a:srgbClr val="404040"/>
                      </a:solidFill>
                    </a:lnL>
                    <a:lnR w="6480">
                      <a:solidFill>
                        <a:srgbClr val="404040"/>
                      </a:solidFill>
                    </a:lnR>
                    <a:lnT w="6480">
                      <a:solidFill>
                        <a:srgbClr val="404040"/>
                      </a:solidFill>
                    </a:lnT>
                    <a:lnB w="6480">
                      <a:noFill/>
                    </a:lnB>
                    <a:solidFill>
                      <a:srgbClr val="f2f2f2">
                        <a:alpha val="31000"/>
                      </a:srgbClr>
                    </a:solidFill>
                  </a:tcPr>
                </a:tc>
                <a:tc>
                  <a:txBody>
                    <a:bodyPr lIns="93240" rIns="52920" tIns="71640" bIns="71640">
                      <a:noAutofit/>
                    </a:bodyPr>
                    <a:p>
                      <a:pPr>
                        <a:lnSpc>
                          <a:spcPct val="100000"/>
                        </a:lnSpc>
                      </a:pPr>
                      <a:r>
                        <a:rPr b="0" lang="fr-FR" sz="1400" spc="-1" strike="noStrike">
                          <a:solidFill>
                            <a:srgbClr val="000000"/>
                          </a:solidFill>
                          <a:latin typeface="Calibri"/>
                        </a:rPr>
                        <a:t>AquaCoin facturera initialement des frais fixes de 0,213% par transaction. Autre </a:t>
                      </a:r>
                      <a:endParaRPr b="0" lang="fr-FR" sz="1400" spc="-1" strike="noStrike">
                        <a:latin typeface="Arial"/>
                      </a:endParaRPr>
                    </a:p>
                    <a:p>
                      <a:pPr>
                        <a:lnSpc>
                          <a:spcPct val="100000"/>
                        </a:lnSpc>
                      </a:pPr>
                      <a:r>
                        <a:rPr b="0" lang="fr-FR" sz="1400" spc="-1" strike="noStrike">
                          <a:solidFill>
                            <a:srgbClr val="000000"/>
                          </a:solidFill>
                          <a:latin typeface="Calibri"/>
                        </a:rPr>
                        <a:t>des variantes seront introduites par la suite, notamment : </a:t>
                      </a:r>
                      <a:endParaRPr b="0" lang="fr-FR" sz="1400" spc="-1" strike="noStrike">
                        <a:latin typeface="Arial"/>
                      </a:endParaRPr>
                    </a:p>
                    <a:p>
                      <a:pPr>
                        <a:lnSpc>
                          <a:spcPct val="100000"/>
                        </a:lnSpc>
                      </a:pPr>
                      <a:r>
                        <a:rPr b="0" lang="fr-FR" sz="1400" spc="-1" strike="noStrike">
                          <a:solidFill>
                            <a:srgbClr val="000000"/>
                          </a:solidFill>
                          <a:latin typeface="Calibri"/>
                        </a:rPr>
                        <a:t>maker-taker, hiérarchisation basée sur le volume et promotions à 0 frais. </a:t>
                      </a:r>
                      <a:endParaRPr b="0" lang="fr-FR" sz="1400" spc="-1" strike="noStrike">
                        <a:latin typeface="Arial"/>
                      </a:endParaRPr>
                    </a:p>
                    <a:p>
                      <a:pPr>
                        <a:lnSpc>
                          <a:spcPct val="100000"/>
                        </a:lnSpc>
                      </a:pPr>
                      <a:r>
                        <a:rPr b="0" lang="fr-FR" sz="1400" spc="-1" strike="noStrike">
                          <a:solidFill>
                            <a:srgbClr val="000000"/>
                          </a:solidFill>
                          <a:latin typeface="Calibri"/>
                        </a:rPr>
                        <a:t>Nous n’avons pas l’intention de facturer plus de 0,213%</a:t>
                      </a:r>
                      <a:endParaRPr b="0" lang="fr-FR" sz="1400" spc="-1" strike="noStrike">
                        <a:latin typeface="Arial"/>
                      </a:endParaRPr>
                    </a:p>
                    <a:p>
                      <a:pPr>
                        <a:lnSpc>
                          <a:spcPct val="100000"/>
                        </a:lnSpc>
                      </a:pPr>
                      <a:br/>
                      <a:endParaRPr b="0" lang="fr-FR" sz="1400" spc="-1" strike="noStrike">
                        <a:latin typeface="Arial"/>
                      </a:endParaRPr>
                    </a:p>
                  </a:txBody>
                  <a:tcPr marL="93240" marR="52920">
                    <a:lnL w="6480">
                      <a:solidFill>
                        <a:srgbClr val="404040"/>
                      </a:solidFill>
                    </a:lnL>
                    <a:lnR w="38160">
                      <a:noFill/>
                    </a:lnR>
                    <a:lnT w="6480">
                      <a:solidFill>
                        <a:srgbClr val="404040"/>
                      </a:solidFill>
                    </a:lnT>
                    <a:lnB w="6480">
                      <a:noFill/>
                    </a:lnB>
                    <a:solidFill>
                      <a:srgbClr val="f2f2f2">
                        <a:alpha val="31000"/>
                      </a:srgbClr>
                    </a:solidFill>
                  </a:tcPr>
                </a:tc>
              </a:tr>
              <a:tr h="955440">
                <a:tc gridSpan="2">
                  <a:txBody>
                    <a:bodyPr lIns="93240" rIns="52920" tIns="71640" bIns="71640">
                      <a:noAutofit/>
                    </a:bodyPr>
                    <a:p>
                      <a:pPr>
                        <a:lnSpc>
                          <a:spcPct val="100000"/>
                        </a:lnSpc>
                      </a:pPr>
                      <a:r>
                        <a:rPr b="0" lang="fr-FR" sz="1800" spc="-1" strike="noStrike">
                          <a:solidFill>
                            <a:srgbClr val="000000"/>
                          </a:solidFill>
                          <a:latin typeface="Calibri"/>
                        </a:rPr>
                        <a:t>Frais de retrait</a:t>
                      </a:r>
                      <a:endParaRPr b="0" lang="fr-FR" sz="1800" spc="-1" strike="noStrike">
                        <a:latin typeface="Arial"/>
                      </a:endParaRPr>
                    </a:p>
                  </a:txBody>
                  <a:tcPr marL="93240" marR="52920">
                    <a:lnL w="6480">
                      <a:noFill/>
                    </a:lnL>
                    <a:lnR w="6480">
                      <a:noFill/>
                    </a:lnR>
                    <a:lnT w="6480">
                      <a:noFill/>
                    </a:lnT>
                    <a:lnB w="6480">
                      <a:solidFill>
                        <a:srgbClr val="404040"/>
                      </a:solidFill>
                    </a:lnB>
                    <a:solidFill>
                      <a:srgbClr val="f2f2f2"/>
                    </a:solidFill>
                  </a:tcPr>
                </a:tc>
                <a:tc hMerge="1">
                  <a:tcPr marL="90000" marR="90000">
                    <a:solidFill>
                      <a:srgbClr val="729fcf"/>
                    </a:solidFill>
                  </a:tcPr>
                </a:tc>
                <a:tc>
                  <a:txBody>
                    <a:bodyPr lIns="93240" rIns="52920" tIns="71640" bIns="71640">
                      <a:noAutofit/>
                    </a:bodyPr>
                    <a:p>
                      <a:pPr>
                        <a:lnSpc>
                          <a:spcPct val="100000"/>
                        </a:lnSpc>
                      </a:pPr>
                      <a:r>
                        <a:rPr b="0" lang="fr-FR" sz="1600" spc="-1" strike="noStrike">
                          <a:solidFill>
                            <a:srgbClr val="000000"/>
                          </a:solidFill>
                          <a:latin typeface="Calibri"/>
                        </a:rPr>
                        <a:t>AquaCoin peut facturer des frais minimes pour les retraits</a:t>
                      </a:r>
                      <a:endParaRPr b="0" lang="fr-FR" sz="1600" spc="-1" strike="noStrike">
                        <a:latin typeface="Arial"/>
                      </a:endParaRPr>
                    </a:p>
                    <a:p>
                      <a:pPr>
                        <a:lnSpc>
                          <a:spcPct val="100000"/>
                        </a:lnSpc>
                      </a:pPr>
                      <a:br/>
                      <a:br/>
                      <a:endParaRPr b="0" lang="fr-FR" sz="1600" spc="-1" strike="noStrike">
                        <a:latin typeface="Arial"/>
                      </a:endParaRPr>
                    </a:p>
                  </a:txBody>
                  <a:tcPr marL="93240" marR="52920">
                    <a:lnL w="6480">
                      <a:noFill/>
                    </a:lnL>
                    <a:lnR w="38160">
                      <a:noFill/>
                    </a:lnR>
                    <a:lnT w="6480">
                      <a:noFill/>
                    </a:lnT>
                    <a:lnB w="6480">
                      <a:solidFill>
                        <a:srgbClr val="404040"/>
                      </a:solidFill>
                    </a:lnB>
                    <a:solidFill>
                      <a:srgbClr val="f2f2f2"/>
                    </a:solidFill>
                  </a:tcPr>
                </a:tc>
              </a:tr>
              <a:tr h="1560600">
                <a:tc gridSpan="2">
                  <a:txBody>
                    <a:bodyPr lIns="93240" rIns="52920" tIns="71640" bIns="71640">
                      <a:noAutofit/>
                    </a:bodyPr>
                    <a:p>
                      <a:pPr>
                        <a:lnSpc>
                          <a:spcPct val="100000"/>
                        </a:lnSpc>
                      </a:pPr>
                      <a:r>
                        <a:rPr b="0" lang="fr-FR" sz="1800" spc="-1" strike="noStrike">
                          <a:solidFill>
                            <a:srgbClr val="000000"/>
                          </a:solidFill>
                          <a:latin typeface="Calibri"/>
                        </a:rPr>
                        <a:t>Frais d’inscription</a:t>
                      </a:r>
                      <a:endParaRPr b="0" lang="fr-FR" sz="1800" spc="-1" strike="noStrike">
                        <a:latin typeface="Arial"/>
                      </a:endParaRPr>
                    </a:p>
                  </a:txBody>
                  <a:tcPr marL="93240" marR="52920">
                    <a:lnL w="38160">
                      <a:noFill/>
                    </a:lnL>
                    <a:lnR w="6480">
                      <a:solidFill>
                        <a:srgbClr val="404040"/>
                      </a:solidFill>
                    </a:lnR>
                    <a:lnT w="6480">
                      <a:solidFill>
                        <a:srgbClr val="404040"/>
                      </a:solidFill>
                    </a:lnT>
                    <a:lnB w="6480">
                      <a:noFill/>
                    </a:lnB>
                    <a:solidFill>
                      <a:srgbClr val="f2f2f2">
                        <a:alpha val="31000"/>
                      </a:srgbClr>
                    </a:solidFill>
                  </a:tcPr>
                </a:tc>
                <a:tc hMerge="1">
                  <a:tcPr marL="90000" marR="90000">
                    <a:solidFill>
                      <a:srgbClr val="729fcf"/>
                    </a:solidFill>
                  </a:tcPr>
                </a:tc>
                <a:tc>
                  <a:txBody>
                    <a:bodyPr lIns="93240" rIns="52920" tIns="71640" bIns="71640">
                      <a:noAutofit/>
                    </a:bodyPr>
                    <a:p>
                      <a:pPr>
                        <a:lnSpc>
                          <a:spcPct val="100000"/>
                        </a:lnSpc>
                      </a:pPr>
                      <a:r>
                        <a:rPr b="0" lang="fr-FR" sz="1600" spc="-1" strike="noStrike">
                          <a:solidFill>
                            <a:srgbClr val="000000"/>
                          </a:solidFill>
                          <a:latin typeface="Calibri"/>
                        </a:rPr>
                        <a:t>AquaCoin sélectionner des pièces innovantes et d’autres actifs à être </a:t>
                      </a:r>
                      <a:endParaRPr b="0" lang="fr-FR" sz="1600" spc="-1" strike="noStrike">
                        <a:latin typeface="Arial"/>
                      </a:endParaRPr>
                    </a:p>
                    <a:p>
                      <a:pPr>
                        <a:lnSpc>
                          <a:spcPct val="100000"/>
                        </a:lnSpc>
                      </a:pPr>
                      <a:r>
                        <a:rPr b="0" lang="fr-FR" sz="1600" spc="-1" strike="noStrike">
                          <a:solidFill>
                            <a:srgbClr val="000000"/>
                          </a:solidFill>
                          <a:latin typeface="Calibri"/>
                        </a:rPr>
                        <a:t>cotée sur la bourse, il peut y avoir des frais associés à </a:t>
                      </a:r>
                      <a:endParaRPr b="0" lang="fr-FR" sz="1600" spc="-1" strike="noStrike">
                        <a:latin typeface="Arial"/>
                      </a:endParaRPr>
                    </a:p>
                    <a:p>
                      <a:pPr>
                        <a:lnSpc>
                          <a:spcPct val="100000"/>
                        </a:lnSpc>
                      </a:pPr>
                      <a:r>
                        <a:rPr b="0" lang="fr-FR" sz="1600" spc="-1" strike="noStrike">
                          <a:solidFill>
                            <a:srgbClr val="000000"/>
                          </a:solidFill>
                          <a:latin typeface="Calibri"/>
                        </a:rPr>
                        <a:t>ces listes.</a:t>
                      </a:r>
                      <a:endParaRPr b="0" lang="fr-FR" sz="1600" spc="-1" strike="noStrike">
                        <a:latin typeface="Arial"/>
                      </a:endParaRPr>
                    </a:p>
                    <a:p>
                      <a:pPr>
                        <a:lnSpc>
                          <a:spcPct val="100000"/>
                        </a:lnSpc>
                      </a:pPr>
                      <a:br/>
                      <a:endParaRPr b="0" lang="fr-FR" sz="1600" spc="-1" strike="noStrike">
                        <a:latin typeface="Arial"/>
                      </a:endParaRPr>
                    </a:p>
                  </a:txBody>
                  <a:tcPr marL="93240" marR="52920">
                    <a:lnL w="6480">
                      <a:solidFill>
                        <a:srgbClr val="404040"/>
                      </a:solidFill>
                    </a:lnL>
                    <a:lnR w="38160">
                      <a:noFill/>
                    </a:lnR>
                    <a:lnT w="6480">
                      <a:solidFill>
                        <a:srgbClr val="404040"/>
                      </a:solidFill>
                    </a:lnT>
                    <a:lnB w="6480">
                      <a:noFill/>
                    </a:lnB>
                    <a:solidFill>
                      <a:srgbClr val="f2f2f2">
                        <a:alpha val="31000"/>
                      </a:srgbClr>
                    </a:solidFill>
                  </a:tcPr>
                </a:tc>
              </a:tr>
              <a:tr h="1478880">
                <a:tc gridSpan="2">
                  <a:txBody>
                    <a:bodyPr lIns="93240" rIns="52920" tIns="71640" bIns="71640">
                      <a:noAutofit/>
                    </a:bodyPr>
                    <a:p>
                      <a:pPr>
                        <a:lnSpc>
                          <a:spcPct val="100000"/>
                        </a:lnSpc>
                      </a:pPr>
                      <a:r>
                        <a:rPr b="0" lang="fr-FR" sz="1800" spc="-1" strike="noStrike">
                          <a:solidFill>
                            <a:srgbClr val="000000"/>
                          </a:solidFill>
                          <a:latin typeface="Calibri"/>
                        </a:rPr>
                        <a:t>Frais de marge</a:t>
                      </a:r>
                      <a:endParaRPr b="0" lang="fr-FR" sz="1800" spc="-1" strike="noStrike">
                        <a:latin typeface="Arial"/>
                      </a:endParaRPr>
                    </a:p>
                  </a:txBody>
                  <a:tcPr marL="93240" marR="52920">
                    <a:lnL w="6480">
                      <a:noFill/>
                    </a:lnL>
                    <a:lnR w="6480">
                      <a:noFill/>
                    </a:lnR>
                    <a:lnT w="6480">
                      <a:noFill/>
                    </a:lnT>
                    <a:lnB w="6480">
                      <a:solidFill>
                        <a:srgbClr val="404040"/>
                      </a:solidFill>
                    </a:lnB>
                    <a:solidFill>
                      <a:srgbClr val="f2f2f2"/>
                    </a:solidFill>
                  </a:tcPr>
                </a:tc>
                <a:tc hMerge="1">
                  <a:tcPr marL="90000" marR="90000">
                    <a:solidFill>
                      <a:srgbClr val="729fcf"/>
                    </a:solidFill>
                  </a:tcPr>
                </a:tc>
                <a:tc>
                  <a:txBody>
                    <a:bodyPr lIns="93240" rIns="52920" tIns="71640" bIns="71640">
                      <a:noAutofit/>
                    </a:bodyPr>
                    <a:p>
                      <a:pPr>
                        <a:lnSpc>
                          <a:spcPct val="100000"/>
                        </a:lnSpc>
                      </a:pPr>
                      <a:r>
                        <a:rPr b="0" lang="fr-FR" sz="1100" spc="-1" strike="noStrike">
                          <a:solidFill>
                            <a:srgbClr val="000000"/>
                          </a:solidFill>
                          <a:latin typeface="Calibri"/>
                        </a:rPr>
                        <a:t>Si </a:t>
                      </a:r>
                      <a:r>
                        <a:rPr b="0" lang="fr-FR" sz="1600" spc="-1" strike="noStrike">
                          <a:solidFill>
                            <a:srgbClr val="000000"/>
                          </a:solidFill>
                          <a:latin typeface="Calibri"/>
                        </a:rPr>
                        <a:t>vous négociez sur marge, il peut y avoir es frais ou des intérêts sur le </a:t>
                      </a:r>
                      <a:endParaRPr b="0" lang="fr-FR" sz="1600" spc="-1" strike="noStrike">
                        <a:latin typeface="Arial"/>
                      </a:endParaRPr>
                    </a:p>
                    <a:p>
                      <a:pPr>
                        <a:lnSpc>
                          <a:spcPct val="100000"/>
                        </a:lnSpc>
                      </a:pPr>
                      <a:r>
                        <a:rPr b="0" lang="fr-FR" sz="1600" spc="-1" strike="noStrike">
                          <a:solidFill>
                            <a:srgbClr val="000000"/>
                          </a:solidFill>
                          <a:latin typeface="Calibri"/>
                        </a:rPr>
                        <a:t>montant emprunté.</a:t>
                      </a:r>
                      <a:endParaRPr b="0" lang="fr-FR" sz="1600" spc="-1" strike="noStrike">
                        <a:latin typeface="Arial"/>
                      </a:endParaRPr>
                    </a:p>
                    <a:p>
                      <a:pPr>
                        <a:lnSpc>
                          <a:spcPct val="100000"/>
                        </a:lnSpc>
                      </a:pPr>
                      <a:br/>
                      <a:br/>
                      <a:endParaRPr b="0" lang="fr-FR" sz="1600" spc="-1" strike="noStrike">
                        <a:latin typeface="Arial"/>
                      </a:endParaRPr>
                    </a:p>
                  </a:txBody>
                  <a:tcPr marL="93240" marR="52920">
                    <a:lnL w="6480">
                      <a:noFill/>
                    </a:lnL>
                    <a:lnR w="38160">
                      <a:noFill/>
                    </a:lnR>
                    <a:lnT w="6480">
                      <a:noFill/>
                    </a:lnT>
                    <a:lnB w="6480">
                      <a:solidFill>
                        <a:srgbClr val="404040"/>
                      </a:solidFill>
                    </a:lnB>
                    <a:solidFill>
                      <a:srgbClr val="f2f2f2"/>
                    </a:solidFill>
                  </a:tcPr>
                </a:tc>
              </a:tr>
              <a:tr h="1084680">
                <a:tc gridSpan="2">
                  <a:txBody>
                    <a:bodyPr lIns="93240" rIns="36720" tIns="71640" bIns="71640">
                      <a:noAutofit/>
                    </a:bodyPr>
                    <a:p>
                      <a:pPr>
                        <a:lnSpc>
                          <a:spcPct val="100000"/>
                        </a:lnSpc>
                      </a:pPr>
                      <a:r>
                        <a:rPr b="0" lang="fr-FR" sz="1800" spc="-1" strike="noStrike">
                          <a:solidFill>
                            <a:srgbClr val="000000"/>
                          </a:solidFill>
                          <a:latin typeface="Arial"/>
                        </a:rPr>
                        <a:t>Autres frais</a:t>
                      </a:r>
                      <a:endParaRPr b="0" lang="fr-FR" sz="1800" spc="-1" strike="noStrike">
                        <a:latin typeface="Arial"/>
                      </a:endParaRPr>
                    </a:p>
                  </a:txBody>
                  <a:tcPr marL="93240" marR="36720">
                    <a:lnL w="38160">
                      <a:noFill/>
                    </a:lnL>
                    <a:lnR w="6480">
                      <a:solidFill>
                        <a:srgbClr val="404040"/>
                      </a:solidFill>
                    </a:lnR>
                    <a:lnT w="6480">
                      <a:solidFill>
                        <a:srgbClr val="404040"/>
                      </a:solidFill>
                    </a:lnT>
                    <a:lnB w="38160">
                      <a:noFill/>
                    </a:lnB>
                    <a:solidFill>
                      <a:srgbClr val="f2f2f2">
                        <a:alpha val="31000"/>
                      </a:srgbClr>
                    </a:solidFill>
                  </a:tcPr>
                </a:tc>
                <a:tc hMerge="1">
                  <a:tcPr marL="90000" marR="90000">
                    <a:solidFill>
                      <a:srgbClr val="729fcf"/>
                    </a:solidFill>
                  </a:tcPr>
                </a:tc>
                <a:tc>
                  <a:txBody>
                    <a:bodyPr lIns="93240" rIns="52920" tIns="71640" bIns="71640">
                      <a:noAutofit/>
                    </a:bodyPr>
                    <a:p>
                      <a:pPr>
                        <a:lnSpc>
                          <a:spcPct val="100000"/>
                        </a:lnSpc>
                      </a:pPr>
                      <a:r>
                        <a:rPr b="0" lang="fr-FR" sz="1100" spc="-1" strike="noStrike">
                          <a:solidFill>
                            <a:srgbClr val="000000"/>
                          </a:solidFill>
                          <a:latin typeface="Calibri"/>
                        </a:rPr>
                        <a:t>Il peut y avoir d’autres frais que la plate-forme et le site peut percevoir pour divers </a:t>
                      </a:r>
                      <a:endParaRPr b="0" lang="fr-FR" sz="1100" spc="-1" strike="noStrike">
                        <a:latin typeface="Arial"/>
                      </a:endParaRPr>
                    </a:p>
                    <a:p>
                      <a:pPr>
                        <a:lnSpc>
                          <a:spcPct val="100000"/>
                        </a:lnSpc>
                      </a:pPr>
                      <a:r>
                        <a:rPr b="0" lang="fr-FR" sz="1100" spc="-1" strike="noStrike">
                          <a:solidFill>
                            <a:srgbClr val="000000"/>
                          </a:solidFill>
                          <a:latin typeface="Calibri"/>
                        </a:rPr>
                        <a:t>services tels que l’ordre algorithmique automatisé, etc.</a:t>
                      </a:r>
                      <a:endParaRPr b="0" lang="fr-FR" sz="1100" spc="-1" strike="noStrike">
                        <a:latin typeface="Arial"/>
                      </a:endParaRPr>
                    </a:p>
                    <a:p>
                      <a:pPr>
                        <a:lnSpc>
                          <a:spcPct val="100000"/>
                        </a:lnSpc>
                      </a:pPr>
                      <a:br/>
                      <a:endParaRPr b="0" lang="fr-FR" sz="1100" spc="-1" strike="noStrike">
                        <a:latin typeface="Arial"/>
                      </a:endParaRPr>
                    </a:p>
                  </a:txBody>
                  <a:tcPr marL="93240" marR="52920">
                    <a:lnL w="6480">
                      <a:solidFill>
                        <a:srgbClr val="404040"/>
                      </a:solidFill>
                    </a:lnL>
                    <a:lnR w="38160">
                      <a:noFill/>
                    </a:lnR>
                    <a:lnT w="6480">
                      <a:solidFill>
                        <a:srgbClr val="404040"/>
                      </a:solidFill>
                    </a:lnT>
                    <a:lnB w="38160">
                      <a:noFill/>
                    </a:lnB>
                    <a:solidFill>
                      <a:srgbClr val="f2f2f2">
                        <a:alpha val="31000"/>
                      </a:srgbClr>
                    </a:solidFill>
                  </a:tcPr>
                </a:tc>
              </a:tr>
            </a:tbl>
          </a:graphicData>
        </a:graphic>
      </p:graphicFrame>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TextShape 1"/>
          <p:cNvSpPr txBox="1"/>
          <p:nvPr/>
        </p:nvSpPr>
        <p:spPr>
          <a:xfrm>
            <a:off x="4198680" y="681120"/>
            <a:ext cx="6781320" cy="772920"/>
          </a:xfrm>
          <a:prstGeom prst="rect">
            <a:avLst/>
          </a:prstGeom>
          <a:noFill/>
          <a:ln>
            <a:noFill/>
          </a:ln>
        </p:spPr>
        <p:txBody>
          <a:bodyPr anchor="b">
            <a:normAutofit fontScale="56000"/>
          </a:bodyPr>
          <a:p>
            <a:pPr>
              <a:lnSpc>
                <a:spcPct val="100000"/>
              </a:lnSpc>
            </a:pPr>
            <a:r>
              <a:rPr b="0" lang="fr-FR" sz="6600" spc="-1" strike="noStrike">
                <a:solidFill>
                  <a:srgbClr val="000000"/>
                </a:solidFill>
                <a:latin typeface="Aharoni"/>
              </a:rPr>
              <a:t>ICO</a:t>
            </a:r>
            <a:endParaRPr b="0" lang="fr-FR" sz="6600" spc="-1" strike="noStrike">
              <a:solidFill>
                <a:srgbClr val="000000"/>
              </a:solidFill>
              <a:latin typeface="Calibri"/>
            </a:endParaRPr>
          </a:p>
        </p:txBody>
      </p:sp>
      <p:sp>
        <p:nvSpPr>
          <p:cNvPr id="467" name="TextShape 2"/>
          <p:cNvSpPr txBox="1"/>
          <p:nvPr/>
        </p:nvSpPr>
        <p:spPr>
          <a:xfrm>
            <a:off x="353160" y="2126160"/>
            <a:ext cx="5181120" cy="4235760"/>
          </a:xfrm>
          <a:prstGeom prst="rect">
            <a:avLst/>
          </a:prstGeom>
          <a:noFill/>
          <a:ln>
            <a:noFill/>
          </a:ln>
        </p:spPr>
        <p:txBody>
          <a:bodyPr>
            <a:normAutofit fontScale="56000"/>
          </a:bodyPr>
          <a:p>
            <a:pPr marL="228600" indent="-228240">
              <a:lnSpc>
                <a:spcPct val="110000"/>
              </a:lnSpc>
              <a:buClr>
                <a:srgbClr val="203040"/>
              </a:buClr>
              <a:buFont typeface="Arial"/>
              <a:buChar char="•"/>
            </a:pPr>
            <a:r>
              <a:rPr b="0" lang="en-US" sz="2400" spc="-1" strike="noStrike">
                <a:solidFill>
                  <a:srgbClr val="00b0f0"/>
                </a:solidFill>
                <a:latin typeface="Arial"/>
              </a:rPr>
              <a:t>Nous émettrons notre pièce de jeton, appelée AquaCoin. Une limite stricte de 7 milliards AAC </a:t>
            </a:r>
            <a:endParaRPr b="0" lang="en-US" sz="2400" spc="-1" strike="noStrike">
              <a:solidFill>
                <a:srgbClr val="000000"/>
              </a:solidFill>
              <a:latin typeface="Avenir Next LT Pro"/>
            </a:endParaRPr>
          </a:p>
          <a:p>
            <a:pPr marL="228600" indent="-228240">
              <a:lnSpc>
                <a:spcPct val="110000"/>
              </a:lnSpc>
              <a:buClr>
                <a:srgbClr val="203040"/>
              </a:buClr>
              <a:buFont typeface="Arial"/>
              <a:buChar char="•"/>
            </a:pPr>
            <a:r>
              <a:rPr b="0" lang="en-US" sz="2400" spc="-1" strike="noStrike">
                <a:solidFill>
                  <a:srgbClr val="00b0f0"/>
                </a:solidFill>
                <a:latin typeface="Arial"/>
              </a:rPr>
              <a:t>seront créés, ne seront jamais augmentés ( sauf cas extrême) . AquaCoin fonctionne nativement sur la binance smart chain  </a:t>
            </a:r>
            <a:endParaRPr b="0" lang="en-US" sz="2400" spc="-1" strike="noStrike">
              <a:solidFill>
                <a:srgbClr val="000000"/>
              </a:solidFill>
              <a:latin typeface="Avenir Next LT Pro"/>
            </a:endParaRPr>
          </a:p>
          <a:p>
            <a:pPr marL="228600" indent="-228240">
              <a:lnSpc>
                <a:spcPct val="110000"/>
              </a:lnSpc>
              <a:buClr>
                <a:srgbClr val="203040"/>
              </a:buClr>
              <a:buFont typeface="Arial"/>
              <a:buChar char="•"/>
            </a:pPr>
            <a:r>
              <a:rPr b="0" lang="en-US" sz="2400" spc="-1" strike="noStrike">
                <a:solidFill>
                  <a:srgbClr val="00b0f0"/>
                </a:solidFill>
                <a:latin typeface="Arial"/>
              </a:rPr>
              <a:t>blockchain avec BEP-20</a:t>
            </a:r>
            <a:endParaRPr b="0" lang="en-US" sz="2400" spc="-1" strike="noStrike">
              <a:solidFill>
                <a:srgbClr val="000000"/>
              </a:solidFill>
              <a:latin typeface="Avenir Next LT Pro"/>
            </a:endParaRPr>
          </a:p>
          <a:p>
            <a:pPr>
              <a:lnSpc>
                <a:spcPct val="110000"/>
              </a:lnSpc>
            </a:pPr>
            <a:br/>
            <a:r>
              <a:rPr b="0" lang="en-US" sz="2400" spc="-1" strike="noStrike">
                <a:solidFill>
                  <a:srgbClr val="00b0f0"/>
                </a:solidFill>
                <a:latin typeface="Arial"/>
              </a:rPr>
              <a:t>première  ico à 50%= 3,5 milliard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deuxième  l'équipe fondatrice 40%= 3,43 milliard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troisième Investisseurs providentiels 10%=700 millions </a:t>
            </a:r>
            <a:endParaRPr b="0" lang="en-US" sz="2400" spc="-1" strike="noStrike">
              <a:solidFill>
                <a:srgbClr val="000000"/>
              </a:solidFill>
              <a:latin typeface="Avenir Next LT Pro"/>
            </a:endParaRPr>
          </a:p>
          <a:p>
            <a:pPr marL="228600" indent="-228240">
              <a:lnSpc>
                <a:spcPct val="110000"/>
              </a:lnSpc>
              <a:buClr>
                <a:srgbClr val="203040"/>
              </a:buClr>
              <a:buFont typeface="Arial"/>
              <a:buChar char="•"/>
            </a:pPr>
            <a:r>
              <a:rPr b="0" lang="en-US" sz="2400" spc="-1" strike="noStrike">
                <a:solidFill>
                  <a:srgbClr val="00b0f0"/>
                </a:solidFill>
                <a:latin typeface="Arial"/>
              </a:rPr>
              <a:t>AquaCOIN (AAC)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L’ICO se fera en BTC, ETH et BNB. </a:t>
            </a:r>
            <a:endParaRPr b="0" lang="en-US" sz="2400" spc="-1" strike="noStrike">
              <a:solidFill>
                <a:srgbClr val="000000"/>
              </a:solidFill>
              <a:latin typeface="Avenir Next LT Pro"/>
            </a:endParaRPr>
          </a:p>
          <a:p>
            <a:pPr>
              <a:lnSpc>
                <a:spcPct val="110000"/>
              </a:lnSpc>
              <a:spcBef>
                <a:spcPts val="1001"/>
              </a:spcBef>
            </a:pPr>
            <a:endParaRPr b="0" lang="en-US" sz="2400" spc="-1" strike="noStrike">
              <a:solidFill>
                <a:srgbClr val="000000"/>
              </a:solidFill>
              <a:latin typeface="Avenir Next LT Pro"/>
            </a:endParaRPr>
          </a:p>
        </p:txBody>
      </p:sp>
      <p:sp>
        <p:nvSpPr>
          <p:cNvPr id="468" name="TextShape 3"/>
          <p:cNvSpPr txBox="1"/>
          <p:nvPr/>
        </p:nvSpPr>
        <p:spPr>
          <a:xfrm>
            <a:off x="6172200" y="1940760"/>
            <a:ext cx="5181120" cy="4235760"/>
          </a:xfrm>
          <a:prstGeom prst="rect">
            <a:avLst/>
          </a:prstGeom>
          <a:noFill/>
          <a:ln>
            <a:noFill/>
          </a:ln>
        </p:spPr>
        <p:txBody>
          <a:bodyPr>
            <a:noAutofit/>
          </a:bodyPr>
          <a:p>
            <a:pPr marL="228600" indent="-228240">
              <a:lnSpc>
                <a:spcPct val="110000"/>
              </a:lnSpc>
              <a:spcBef>
                <a:spcPts val="1001"/>
              </a:spcBef>
              <a:buClr>
                <a:srgbClr val="203040"/>
              </a:buClr>
              <a:buFont typeface="Arial"/>
              <a:buChar char="•"/>
            </a:pPr>
            <a:r>
              <a:rPr b="0" lang="en-US" sz="2000" spc="-1" strike="noStrike">
                <a:solidFill>
                  <a:srgbClr val="00b0f0"/>
                </a:solidFill>
                <a:latin typeface="Arial"/>
              </a:rPr>
              <a:t>Toutes les heures ci-dessous sont l’heure normale de France (CEST), UTC + 2 heures</a:t>
            </a:r>
            <a:endParaRPr b="0" lang="en-US" sz="2000" spc="-1" strike="noStrike">
              <a:solidFill>
                <a:srgbClr val="000000"/>
              </a:solidFill>
              <a:latin typeface="Avenir Next LT Pro"/>
            </a:endParaRPr>
          </a:p>
          <a:p>
            <a:pPr marL="228600" indent="-228240">
              <a:lnSpc>
                <a:spcPct val="110000"/>
              </a:lnSpc>
              <a:buClr>
                <a:srgbClr val="203040"/>
              </a:buClr>
              <a:buFont typeface="Arial"/>
              <a:buChar char="•"/>
            </a:pPr>
            <a:r>
              <a:rPr b="0" lang="en-US" sz="2000" spc="-1" strike="noStrike">
                <a:solidFill>
                  <a:srgbClr val="00b0f0"/>
                </a:solidFill>
                <a:latin typeface="Arial"/>
              </a:rPr>
              <a:t>ICO commencera à partir de 15h le 1er janvier 2023,  les investisseurs peuvent acheter des jetons AAC en 3 sur la base du premier arrivé, premier servi jusqu’à ce que 100 000 000 de jetons soient vendus. </a:t>
            </a:r>
            <a:endParaRPr b="0" lang="en-US" sz="2000" spc="-1" strike="noStrike">
              <a:solidFill>
                <a:srgbClr val="000000"/>
              </a:solidFill>
              <a:latin typeface="Avenir Next LT Pro"/>
            </a:endParaRPr>
          </a:p>
          <a:p>
            <a:pPr marL="228600" indent="-228240">
              <a:lnSpc>
                <a:spcPct val="110000"/>
              </a:lnSpc>
              <a:buClr>
                <a:srgbClr val="203040"/>
              </a:buClr>
              <a:buFont typeface="Arial"/>
              <a:buChar char="•"/>
            </a:pPr>
            <a:r>
              <a:rPr b="0" lang="en-US" sz="2000" spc="-1" strike="noStrike">
                <a:solidFill>
                  <a:srgbClr val="00b0f0"/>
                </a:solidFill>
                <a:latin typeface="Arial"/>
              </a:rPr>
              <a:t>Au fur et à mesure que chaque nouvelle phase commence, le prix augmentera. </a:t>
            </a:r>
            <a:endParaRPr b="0" lang="en-US" sz="2000" spc="-1" strike="noStrike">
              <a:solidFill>
                <a:srgbClr val="000000"/>
              </a:solidFill>
              <a:latin typeface="Avenir Next LT Pro"/>
            </a:endParaRPr>
          </a:p>
          <a:p>
            <a:pPr marL="228600" indent="-228240">
              <a:lnSpc>
                <a:spcPct val="110000"/>
              </a:lnSpc>
              <a:buClr>
                <a:srgbClr val="203040"/>
              </a:buClr>
              <a:buFont typeface="Arial"/>
              <a:buChar char="•"/>
            </a:pPr>
            <a:r>
              <a:rPr b="0" lang="en-US" sz="2000" spc="-1" strike="noStrike">
                <a:solidFill>
                  <a:srgbClr val="00b0f0"/>
                </a:solidFill>
                <a:latin typeface="Arial"/>
              </a:rPr>
              <a:t>Les investisseurs recevront des jetons AquaCoin dans les 5 jours ouvrables suivant la fin de l’ICO. </a:t>
            </a:r>
            <a:endParaRPr b="0" lang="en-US" sz="2000" spc="-1" strike="noStrike">
              <a:solidFill>
                <a:srgbClr val="000000"/>
              </a:solidFill>
              <a:latin typeface="Avenir Next LT Pro"/>
            </a:endParaRPr>
          </a:p>
          <a:p>
            <a:pPr>
              <a:lnSpc>
                <a:spcPct val="110000"/>
              </a:lnSpc>
              <a:spcBef>
                <a:spcPts val="1001"/>
              </a:spcBef>
            </a:pPr>
            <a:b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TextShape 1"/>
          <p:cNvSpPr txBox="1"/>
          <p:nvPr/>
        </p:nvSpPr>
        <p:spPr>
          <a:xfrm>
            <a:off x="4198680" y="681120"/>
            <a:ext cx="6781320" cy="772920"/>
          </a:xfrm>
          <a:prstGeom prst="rect">
            <a:avLst/>
          </a:prstGeom>
          <a:noFill/>
          <a:ln>
            <a:noFill/>
          </a:ln>
        </p:spPr>
        <p:txBody>
          <a:bodyPr anchor="b">
            <a:normAutofit fontScale="56000"/>
          </a:bodyPr>
          <a:p>
            <a:pPr>
              <a:lnSpc>
                <a:spcPct val="100000"/>
              </a:lnSpc>
            </a:pPr>
            <a:r>
              <a:rPr b="0" lang="fr-FR" sz="6600" spc="-1" strike="noStrike">
                <a:solidFill>
                  <a:srgbClr val="000000"/>
                </a:solidFill>
                <a:latin typeface="Aharoni"/>
              </a:rPr>
              <a:t>ICO</a:t>
            </a:r>
            <a:endParaRPr b="0" lang="fr-FR" sz="6600" spc="-1" strike="noStrike">
              <a:solidFill>
                <a:srgbClr val="000000"/>
              </a:solidFill>
              <a:latin typeface="Calibri"/>
            </a:endParaRPr>
          </a:p>
        </p:txBody>
      </p:sp>
      <p:sp>
        <p:nvSpPr>
          <p:cNvPr id="470" name="TextShape 2"/>
          <p:cNvSpPr txBox="1"/>
          <p:nvPr/>
        </p:nvSpPr>
        <p:spPr>
          <a:xfrm>
            <a:off x="353160" y="2126160"/>
            <a:ext cx="5181120" cy="4235760"/>
          </a:xfrm>
          <a:prstGeom prst="rect">
            <a:avLst/>
          </a:prstGeom>
          <a:noFill/>
          <a:ln>
            <a:noFill/>
          </a:ln>
        </p:spPr>
        <p:txBody>
          <a:bodyPr>
            <a:normAutofit fontScale="50000"/>
          </a:bodyPr>
          <a:p>
            <a:pPr>
              <a:lnSpc>
                <a:spcPct val="110000"/>
              </a:lnSpc>
            </a:pPr>
            <a:r>
              <a:rPr b="0" lang="en-US" sz="2400" spc="-1" strike="noStrike">
                <a:solidFill>
                  <a:srgbClr val="00b0f0"/>
                </a:solidFill>
                <a:latin typeface="Avenir Next LT Pro"/>
              </a:rPr>
              <a:t>We will issue our token coin, called AquaCoin. A strict limit of AAFC 7 billion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venir Next LT Pro"/>
              </a:rPr>
              <a:t>will be created, will never be increased (except in extreme cases). AquaCoin works natively on smart chain binance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venir Next LT Pro"/>
              </a:rPr>
              <a:t>blockchain with BEP-20</a:t>
            </a:r>
            <a:endParaRPr b="0" lang="en-US" sz="2400" spc="-1" strike="noStrike">
              <a:solidFill>
                <a:srgbClr val="000000"/>
              </a:solidFill>
              <a:latin typeface="Avenir Next LT Pro"/>
            </a:endParaRPr>
          </a:p>
          <a:p>
            <a:pPr>
              <a:lnSpc>
                <a:spcPct val="110000"/>
              </a:lnSpc>
            </a:pPr>
            <a:br/>
            <a:r>
              <a:rPr b="0" lang="en-US" sz="2400" spc="-1" strike="noStrike">
                <a:solidFill>
                  <a:srgbClr val="00b0f0"/>
                </a:solidFill>
                <a:latin typeface="Arial"/>
              </a:rPr>
              <a:t>First ICO at 50% = 3.5 billion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second the founding team 40% = 3.43 billion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third Angel investors 10%=700 million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AquaCOIN (AAFC) </a:t>
            </a:r>
            <a:endParaRPr b="0" lang="en-US" sz="2400" spc="-1" strike="noStrike">
              <a:solidFill>
                <a:srgbClr val="000000"/>
              </a:solidFill>
              <a:latin typeface="Avenir Next LT Pro"/>
            </a:endParaRPr>
          </a:p>
          <a:p>
            <a:pPr>
              <a:lnSpc>
                <a:spcPct val="110000"/>
              </a:lnSpc>
            </a:pPr>
            <a:r>
              <a:rPr b="0" lang="en-US" sz="2400" spc="-1" strike="noStrike">
                <a:solidFill>
                  <a:srgbClr val="00b0f0"/>
                </a:solidFill>
                <a:latin typeface="Arial"/>
              </a:rPr>
              <a:t>The ICO will be in BTC, ETH and BNB. </a:t>
            </a:r>
            <a:endParaRPr b="0" lang="en-US" sz="2400" spc="-1" strike="noStrike">
              <a:solidFill>
                <a:srgbClr val="000000"/>
              </a:solidFill>
              <a:latin typeface="Avenir Next LT Pro"/>
            </a:endParaRPr>
          </a:p>
          <a:p>
            <a:pPr>
              <a:lnSpc>
                <a:spcPct val="110000"/>
              </a:lnSpc>
            </a:pPr>
            <a:endParaRPr b="0" lang="en-US" sz="2400" spc="-1" strike="noStrike">
              <a:solidFill>
                <a:srgbClr val="000000"/>
              </a:solidFill>
              <a:latin typeface="Avenir Next LT Pro"/>
            </a:endParaRPr>
          </a:p>
        </p:txBody>
      </p:sp>
      <p:sp>
        <p:nvSpPr>
          <p:cNvPr id="471" name="TextShape 3"/>
          <p:cNvSpPr txBox="1"/>
          <p:nvPr/>
        </p:nvSpPr>
        <p:spPr>
          <a:xfrm>
            <a:off x="6172200" y="1940760"/>
            <a:ext cx="5181120" cy="4235760"/>
          </a:xfrm>
          <a:prstGeom prst="rect">
            <a:avLst/>
          </a:prstGeom>
          <a:noFill/>
          <a:ln>
            <a:noFill/>
          </a:ln>
        </p:spPr>
        <p:txBody>
          <a:bodyPr>
            <a:noAutofit/>
          </a:bodyPr>
          <a:p>
            <a:pPr>
              <a:lnSpc>
                <a:spcPct val="110000"/>
              </a:lnSpc>
              <a:spcBef>
                <a:spcPts val="1001"/>
              </a:spcBef>
            </a:pPr>
            <a:r>
              <a:rPr b="0" lang="en-US" sz="2000" spc="-1" strike="noStrike">
                <a:solidFill>
                  <a:srgbClr val="00b0f0"/>
                </a:solidFill>
                <a:latin typeface="Arial"/>
              </a:rPr>
              <a:t>All times below are France Standard Time (CEST), UTC+2 hours</a:t>
            </a:r>
            <a:endParaRPr b="0" lang="en-US" sz="2000" spc="-1" strike="noStrike">
              <a:solidFill>
                <a:srgbClr val="000000"/>
              </a:solidFill>
              <a:latin typeface="Avenir Next LT Pro"/>
            </a:endParaRPr>
          </a:p>
          <a:p>
            <a:pPr>
              <a:lnSpc>
                <a:spcPct val="110000"/>
              </a:lnSpc>
              <a:spcBef>
                <a:spcPts val="1001"/>
              </a:spcBef>
            </a:pPr>
            <a:r>
              <a:rPr b="0" lang="en-US" sz="2000" spc="-1" strike="noStrike">
                <a:solidFill>
                  <a:srgbClr val="00b0f0"/>
                </a:solidFill>
                <a:latin typeface="Arial"/>
              </a:rPr>
              <a:t>ICO will start from 3pm on January 1, 2023, investors can purchase AAC tokens in 3 on a first-come, first-served basis until 100,000,000 tokens are sold. </a:t>
            </a:r>
            <a:endParaRPr b="0" lang="en-US" sz="2000" spc="-1" strike="noStrike">
              <a:solidFill>
                <a:srgbClr val="000000"/>
              </a:solidFill>
              <a:latin typeface="Avenir Next LT Pro"/>
            </a:endParaRPr>
          </a:p>
          <a:p>
            <a:pPr>
              <a:lnSpc>
                <a:spcPct val="110000"/>
              </a:lnSpc>
            </a:pPr>
            <a:r>
              <a:rPr b="0" lang="en-US" sz="2000" spc="-1" strike="noStrike">
                <a:solidFill>
                  <a:srgbClr val="00b0f0"/>
                </a:solidFill>
                <a:latin typeface="Arial"/>
              </a:rPr>
              <a:t>As each new phase begins, the price will increase. </a:t>
            </a:r>
            <a:endParaRPr b="0" lang="en-US" sz="2000" spc="-1" strike="noStrike">
              <a:solidFill>
                <a:srgbClr val="000000"/>
              </a:solidFill>
              <a:latin typeface="Avenir Next LT Pro"/>
            </a:endParaRPr>
          </a:p>
          <a:p>
            <a:pPr>
              <a:lnSpc>
                <a:spcPct val="110000"/>
              </a:lnSpc>
            </a:pPr>
            <a:r>
              <a:rPr b="0" lang="en-US" sz="2000" spc="-1" strike="noStrike">
                <a:solidFill>
                  <a:srgbClr val="00b0f0"/>
                </a:solidFill>
                <a:latin typeface="Arial"/>
              </a:rPr>
              <a:t>Investors will receive AquaCoin tokens within 5 business days of the end of the ICO. </a:t>
            </a:r>
            <a:endParaRPr b="0" lang="en-US" sz="2000" spc="-1" strike="noStrike">
              <a:solidFill>
                <a:srgbClr val="000000"/>
              </a:solidFill>
              <a:latin typeface="Avenir Next LT Pro"/>
            </a:endParaRPr>
          </a:p>
          <a:p>
            <a:pPr>
              <a:lnSpc>
                <a:spcPct val="110000"/>
              </a:lnSpc>
              <a:spcBef>
                <a:spcPts val="1001"/>
              </a:spcBef>
            </a:pPr>
            <a:br/>
            <a:br/>
            <a:endParaRPr b="0" lang="en-US" sz="20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44546a"/>
        </a:solidFill>
      </p:bgPr>
    </p:bg>
    <p:spTree>
      <p:nvGrpSpPr>
        <p:cNvPr id="1" name=""/>
        <p:cNvGrpSpPr/>
        <p:nvPr/>
      </p:nvGrpSpPr>
      <p:grpSpPr>
        <a:xfrm>
          <a:off x="0" y="0"/>
          <a:ext cx="0" cy="0"/>
          <a:chOff x="0" y="0"/>
          <a:chExt cx="0" cy="0"/>
        </a:xfrm>
      </p:grpSpPr>
      <p:sp>
        <p:nvSpPr>
          <p:cNvPr id="472" name="CustomShape 1"/>
          <p:cNvSpPr/>
          <p:nvPr/>
        </p:nvSpPr>
        <p:spPr>
          <a:xfrm>
            <a:off x="2880" y="0"/>
            <a:ext cx="12188520" cy="6857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sp>
      <p:sp>
        <p:nvSpPr>
          <p:cNvPr id="473" name="CustomShape 2"/>
          <p:cNvSpPr/>
          <p:nvPr/>
        </p:nvSpPr>
        <p:spPr>
          <a:xfrm>
            <a:off x="1440" y="0"/>
            <a:ext cx="12188520" cy="685764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p:style>
      </p:sp>
      <p:grpSp>
        <p:nvGrpSpPr>
          <p:cNvPr id="474" name="Group 3"/>
          <p:cNvGrpSpPr/>
          <p:nvPr/>
        </p:nvGrpSpPr>
        <p:grpSpPr>
          <a:xfrm>
            <a:off x="54720" y="837360"/>
            <a:ext cx="429840" cy="304560"/>
            <a:chOff x="54720" y="837360"/>
            <a:chExt cx="429840" cy="304560"/>
          </a:xfrm>
        </p:grpSpPr>
        <p:sp>
          <p:nvSpPr>
            <p:cNvPr id="475" name="Line 4"/>
            <p:cNvSpPr/>
            <p:nvPr/>
          </p:nvSpPr>
          <p:spPr>
            <a:xfrm>
              <a:off x="54720" y="1141920"/>
              <a:ext cx="429840" cy="0"/>
            </a:xfrm>
            <a:prstGeom prst="line">
              <a:avLst/>
            </a:prstGeom>
            <a:ln w="25560">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p:style>
        </p:sp>
        <p:sp>
          <p:nvSpPr>
            <p:cNvPr id="476" name="Line 5"/>
            <p:cNvSpPr/>
            <p:nvPr/>
          </p:nvSpPr>
          <p:spPr>
            <a:xfrm>
              <a:off x="54720" y="1040400"/>
              <a:ext cx="429840" cy="0"/>
            </a:xfrm>
            <a:prstGeom prst="line">
              <a:avLst/>
            </a:prstGeom>
            <a:ln w="25560">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p:style>
        </p:sp>
        <p:sp>
          <p:nvSpPr>
            <p:cNvPr id="477" name="Line 6"/>
            <p:cNvSpPr/>
            <p:nvPr/>
          </p:nvSpPr>
          <p:spPr>
            <a:xfrm>
              <a:off x="54720" y="938880"/>
              <a:ext cx="429840" cy="0"/>
            </a:xfrm>
            <a:prstGeom prst="line">
              <a:avLst/>
            </a:prstGeom>
            <a:ln w="25560">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p:style>
        </p:sp>
        <p:sp>
          <p:nvSpPr>
            <p:cNvPr id="478" name="Line 7"/>
            <p:cNvSpPr/>
            <p:nvPr/>
          </p:nvSpPr>
          <p:spPr>
            <a:xfrm>
              <a:off x="54720" y="837360"/>
              <a:ext cx="429840" cy="0"/>
            </a:xfrm>
            <a:prstGeom prst="line">
              <a:avLst/>
            </a:prstGeom>
            <a:ln w="25560">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p:style>
        </p:sp>
      </p:grpSp>
      <p:grpSp>
        <p:nvGrpSpPr>
          <p:cNvPr id="479" name="Group 8"/>
          <p:cNvGrpSpPr/>
          <p:nvPr/>
        </p:nvGrpSpPr>
        <p:grpSpPr>
          <a:xfrm>
            <a:off x="0" y="2075760"/>
            <a:ext cx="12395880" cy="4440240"/>
            <a:chOff x="0" y="2075760"/>
            <a:chExt cx="12395880" cy="4440240"/>
          </a:xfrm>
        </p:grpSpPr>
        <p:sp>
          <p:nvSpPr>
            <p:cNvPr id="480" name="CustomShape 9"/>
            <p:cNvSpPr/>
            <p:nvPr/>
          </p:nvSpPr>
          <p:spPr>
            <a:xfrm rot="4500000">
              <a:off x="7942320" y="2507400"/>
              <a:ext cx="3563640" cy="3563640"/>
            </a:xfrm>
            <a:prstGeom prst="ellipse">
              <a:avLst/>
            </a:prstGeom>
            <a:noFill/>
            <a:ln w="31680">
              <a:solidFill>
                <a:srgbClr val="f1f0f0"/>
              </a:solidFill>
              <a:prstDash val="sysDot"/>
            </a:ln>
          </p:spPr>
          <p:style>
            <a:lnRef idx="2">
              <a:schemeClr val="accent1">
                <a:shade val="50000"/>
              </a:schemeClr>
            </a:lnRef>
            <a:fillRef idx="1">
              <a:schemeClr val="accent1"/>
            </a:fillRef>
            <a:effectRef idx="0">
              <a:schemeClr val="accent1"/>
            </a:effectRef>
            <a:fontRef idx="minor"/>
          </p:style>
        </p:sp>
        <p:sp>
          <p:nvSpPr>
            <p:cNvPr id="481" name="CustomShape 10"/>
            <p:cNvSpPr/>
            <p:nvPr/>
          </p:nvSpPr>
          <p:spPr>
            <a:xfrm rot="16200000">
              <a:off x="10434960" y="4049280"/>
              <a:ext cx="1381320" cy="1381320"/>
            </a:xfrm>
            <a:prstGeom prst="ellipse">
              <a:avLst/>
            </a:prstGeom>
            <a:noFill/>
            <a:ln w="31680">
              <a:solidFill>
                <a:srgbClr val="f1f0f0"/>
              </a:solidFill>
              <a:prstDash val="sysDot"/>
            </a:ln>
          </p:spPr>
          <p:style>
            <a:lnRef idx="2">
              <a:schemeClr val="accent1">
                <a:shade val="50000"/>
              </a:schemeClr>
            </a:lnRef>
            <a:fillRef idx="1">
              <a:schemeClr val="accent1"/>
            </a:fillRef>
            <a:effectRef idx="0">
              <a:schemeClr val="accent1"/>
            </a:effectRef>
            <a:fontRef idx="minor"/>
          </p:style>
        </p:sp>
        <p:sp>
          <p:nvSpPr>
            <p:cNvPr id="482" name="CustomShape 11"/>
            <p:cNvSpPr/>
            <p:nvPr/>
          </p:nvSpPr>
          <p:spPr>
            <a:xfrm rot="16200000">
              <a:off x="0" y="2075760"/>
              <a:ext cx="3143880" cy="3143880"/>
            </a:xfrm>
            <a:prstGeom prst="ellipse">
              <a:avLst/>
            </a:prstGeom>
            <a:gradFill rotWithShape="0">
              <a:gsLst>
                <a:gs pos="0">
                  <a:srgbClr val="afabab"/>
                </a:gs>
                <a:gs pos="100000">
                  <a:srgbClr val="767171"/>
                </a:gs>
              </a:gsLst>
              <a:lin ang="0"/>
            </a:gradFill>
            <a:ln>
              <a:noFill/>
            </a:ln>
          </p:spPr>
          <p:style>
            <a:lnRef idx="2">
              <a:schemeClr val="accent1">
                <a:shade val="50000"/>
              </a:schemeClr>
            </a:lnRef>
            <a:fillRef idx="1">
              <a:schemeClr val="accent1"/>
            </a:fillRef>
            <a:effectRef idx="0">
              <a:schemeClr val="accent1"/>
            </a:effectRef>
            <a:fontRef idx="minor"/>
          </p:style>
        </p:sp>
        <p:sp>
          <p:nvSpPr>
            <p:cNvPr id="483" name="CustomShape 12"/>
            <p:cNvSpPr/>
            <p:nvPr/>
          </p:nvSpPr>
          <p:spPr>
            <a:xfrm rot="12600000">
              <a:off x="10150920" y="4271040"/>
              <a:ext cx="1897560" cy="1897560"/>
            </a:xfrm>
            <a:prstGeom prst="ellipse">
              <a:avLst/>
            </a:prstGeom>
            <a:gradFill rotWithShape="0">
              <a:gsLst>
                <a:gs pos="0">
                  <a:srgbClr val="afabab"/>
                </a:gs>
                <a:gs pos="100000">
                  <a:srgbClr val="afabab"/>
                </a:gs>
              </a:gsLst>
              <a:lin ang="18000000"/>
            </a:gradFill>
            <a:ln>
              <a:noFill/>
            </a:ln>
          </p:spPr>
          <p:style>
            <a:lnRef idx="2">
              <a:schemeClr val="accent1">
                <a:shade val="50000"/>
              </a:schemeClr>
            </a:lnRef>
            <a:fillRef idx="1">
              <a:schemeClr val="accent1"/>
            </a:fillRef>
            <a:effectRef idx="0">
              <a:schemeClr val="accent1"/>
            </a:effectRef>
            <a:fontRef idx="minor"/>
          </p:style>
        </p:sp>
        <p:sp>
          <p:nvSpPr>
            <p:cNvPr id="484" name="CustomShape 13"/>
            <p:cNvSpPr/>
            <p:nvPr/>
          </p:nvSpPr>
          <p:spPr>
            <a:xfrm rot="4500000">
              <a:off x="2046960" y="3040560"/>
              <a:ext cx="2579040" cy="2579040"/>
            </a:xfrm>
            <a:prstGeom prst="ellipse">
              <a:avLst/>
            </a:prstGeom>
            <a:noFill/>
            <a:ln w="31680">
              <a:solidFill>
                <a:srgbClr val="f1f0f0"/>
              </a:solidFill>
              <a:prstDash val="sysDot"/>
            </a:ln>
          </p:spPr>
          <p:style>
            <a:lnRef idx="2">
              <a:schemeClr val="accent1">
                <a:shade val="50000"/>
              </a:schemeClr>
            </a:lnRef>
            <a:fillRef idx="1">
              <a:schemeClr val="accent1"/>
            </a:fillRef>
            <a:effectRef idx="0">
              <a:schemeClr val="accent1"/>
            </a:effectRef>
            <a:fontRef idx="minor"/>
          </p:style>
        </p:sp>
        <p:sp>
          <p:nvSpPr>
            <p:cNvPr id="485" name="CustomShape 14"/>
            <p:cNvSpPr/>
            <p:nvPr/>
          </p:nvSpPr>
          <p:spPr>
            <a:xfrm rot="4500000">
              <a:off x="2224800" y="3193920"/>
              <a:ext cx="2242800" cy="2242800"/>
            </a:xfrm>
            <a:prstGeom prst="ellipse">
              <a:avLst/>
            </a:prstGeom>
            <a:noFill/>
            <a:ln w="31680">
              <a:solidFill>
                <a:srgbClr val="f1f0f0"/>
              </a:solidFill>
            </a:ln>
          </p:spPr>
          <p:style>
            <a:lnRef idx="2">
              <a:schemeClr val="accent1">
                <a:shade val="50000"/>
              </a:schemeClr>
            </a:lnRef>
            <a:fillRef idx="1">
              <a:schemeClr val="accent1"/>
            </a:fillRef>
            <a:effectRef idx="0">
              <a:schemeClr val="accent1"/>
            </a:effectRef>
            <a:fontRef idx="minor"/>
          </p:style>
        </p:sp>
      </p:grpSp>
      <p:sp>
        <p:nvSpPr>
          <p:cNvPr id="486" name="CustomShape 15"/>
          <p:cNvSpPr/>
          <p:nvPr/>
        </p:nvSpPr>
        <p:spPr>
          <a:xfrm rot="16200000">
            <a:off x="10438200" y="1042920"/>
            <a:ext cx="2796120" cy="711000"/>
          </a:xfrm>
          <a:prstGeom prst="rect">
            <a:avLst/>
          </a:prstGeom>
          <a:gradFill rotWithShape="0">
            <a:gsLst>
              <a:gs pos="0">
                <a:srgbClr val="f5f5f5"/>
              </a:gs>
              <a:gs pos="100000">
                <a:srgbClr val="afabab"/>
              </a:gs>
            </a:gsLst>
            <a:lin ang="3000000"/>
          </a:gradFill>
          <a:ln>
            <a:noFill/>
          </a:ln>
        </p:spPr>
        <p:style>
          <a:lnRef idx="2">
            <a:schemeClr val="accent1">
              <a:shade val="50000"/>
            </a:schemeClr>
          </a:lnRef>
          <a:fillRef idx="1">
            <a:schemeClr val="accent1"/>
          </a:fillRef>
          <a:effectRef idx="0">
            <a:schemeClr val="accent1"/>
          </a:effectRef>
          <a:fontRef idx="minor"/>
        </p:style>
      </p:sp>
      <p:grpSp>
        <p:nvGrpSpPr>
          <p:cNvPr id="487" name="Group 16"/>
          <p:cNvGrpSpPr/>
          <p:nvPr/>
        </p:nvGrpSpPr>
        <p:grpSpPr>
          <a:xfrm>
            <a:off x="11259360" y="317520"/>
            <a:ext cx="548640" cy="549000"/>
            <a:chOff x="11259360" y="317520"/>
            <a:chExt cx="548640" cy="549000"/>
          </a:xfrm>
        </p:grpSpPr>
        <p:sp>
          <p:nvSpPr>
            <p:cNvPr id="488" name="Line 17"/>
            <p:cNvSpPr/>
            <p:nvPr/>
          </p:nvSpPr>
          <p:spPr>
            <a:xfrm>
              <a:off x="11259360" y="317520"/>
              <a:ext cx="548640" cy="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89" name="Line 18"/>
            <p:cNvSpPr/>
            <p:nvPr/>
          </p:nvSpPr>
          <p:spPr>
            <a:xfrm>
              <a:off x="11259360" y="500400"/>
              <a:ext cx="548640" cy="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90" name="Line 19"/>
            <p:cNvSpPr/>
            <p:nvPr/>
          </p:nvSpPr>
          <p:spPr>
            <a:xfrm>
              <a:off x="11259360" y="683280"/>
              <a:ext cx="548640" cy="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91" name="Line 20"/>
            <p:cNvSpPr/>
            <p:nvPr/>
          </p:nvSpPr>
          <p:spPr>
            <a:xfrm>
              <a:off x="11259360" y="866520"/>
              <a:ext cx="548640" cy="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grpSp>
      <p:sp>
        <p:nvSpPr>
          <p:cNvPr id="492" name="CustomShape 21"/>
          <p:cNvSpPr/>
          <p:nvPr/>
        </p:nvSpPr>
        <p:spPr>
          <a:xfrm rot="10800000">
            <a:off x="360" y="6140520"/>
            <a:ext cx="6095520" cy="711000"/>
          </a:xfrm>
          <a:prstGeom prst="rect">
            <a:avLst/>
          </a:prstGeom>
          <a:gradFill rotWithShape="0">
            <a:gsLst>
              <a:gs pos="0">
                <a:srgbClr val="767171"/>
              </a:gs>
              <a:gs pos="100000">
                <a:srgbClr val="f1f0f0"/>
              </a:gs>
            </a:gsLst>
            <a:lin ang="19200000"/>
          </a:gradFill>
          <a:ln>
            <a:noFill/>
          </a:ln>
        </p:spPr>
        <p:style>
          <a:lnRef idx="2">
            <a:schemeClr val="accent1">
              <a:shade val="50000"/>
            </a:schemeClr>
          </a:lnRef>
          <a:fillRef idx="1">
            <a:schemeClr val="accent1"/>
          </a:fillRef>
          <a:effectRef idx="0">
            <a:schemeClr val="accent1"/>
          </a:effectRef>
          <a:fontRef idx="minor"/>
        </p:style>
      </p:sp>
      <p:grpSp>
        <p:nvGrpSpPr>
          <p:cNvPr id="493" name="Group 22"/>
          <p:cNvGrpSpPr/>
          <p:nvPr/>
        </p:nvGrpSpPr>
        <p:grpSpPr>
          <a:xfrm>
            <a:off x="984600" y="5572080"/>
            <a:ext cx="549000" cy="1285920"/>
            <a:chOff x="984600" y="5572080"/>
            <a:chExt cx="549000" cy="1285920"/>
          </a:xfrm>
        </p:grpSpPr>
        <p:sp>
          <p:nvSpPr>
            <p:cNvPr id="494" name="Line 23"/>
            <p:cNvSpPr/>
            <p:nvPr/>
          </p:nvSpPr>
          <p:spPr>
            <a:xfrm>
              <a:off x="1533600" y="5572080"/>
              <a:ext cx="0" cy="128592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95" name="Line 24"/>
            <p:cNvSpPr/>
            <p:nvPr/>
          </p:nvSpPr>
          <p:spPr>
            <a:xfrm>
              <a:off x="1350720" y="5572080"/>
              <a:ext cx="0" cy="128592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96" name="Line 25"/>
            <p:cNvSpPr/>
            <p:nvPr/>
          </p:nvSpPr>
          <p:spPr>
            <a:xfrm>
              <a:off x="1167480" y="5572080"/>
              <a:ext cx="0" cy="128592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sp>
          <p:nvSpPr>
            <p:cNvPr id="497" name="Line 26"/>
            <p:cNvSpPr/>
            <p:nvPr/>
          </p:nvSpPr>
          <p:spPr>
            <a:xfrm>
              <a:off x="984600" y="5572080"/>
              <a:ext cx="0" cy="1285920"/>
            </a:xfrm>
            <a:prstGeom prst="line">
              <a:avLst/>
            </a:prstGeom>
            <a:ln cap="rnd" w="31680">
              <a:solidFill>
                <a:srgbClr val="f1f0f0"/>
              </a:solidFill>
              <a:prstDash val="sysDot"/>
              <a:round/>
            </a:ln>
          </p:spPr>
          <p:style>
            <a:lnRef idx="1">
              <a:schemeClr val="accent1"/>
            </a:lnRef>
            <a:fillRef idx="0">
              <a:schemeClr val="accent1"/>
            </a:fillRef>
            <a:effectRef idx="0">
              <a:schemeClr val="accent1"/>
            </a:effectRef>
            <a:fontRef idx="minor"/>
          </p:style>
        </p:sp>
      </p:grpSp>
      <p:sp>
        <p:nvSpPr>
          <p:cNvPr id="498" name="TextShape 27"/>
          <p:cNvSpPr txBox="1"/>
          <p:nvPr/>
        </p:nvSpPr>
        <p:spPr>
          <a:xfrm>
            <a:off x="631080" y="496080"/>
            <a:ext cx="4194720" cy="5638320"/>
          </a:xfrm>
          <a:prstGeom prst="rect">
            <a:avLst/>
          </a:prstGeom>
          <a:noFill/>
          <a:ln>
            <a:noFill/>
          </a:ln>
        </p:spPr>
        <p:txBody>
          <a:bodyPr anchor="ctr">
            <a:normAutofit/>
          </a:bodyPr>
          <a:p>
            <a:pPr>
              <a:lnSpc>
                <a:spcPct val="100000"/>
              </a:lnSpc>
            </a:pPr>
            <a:r>
              <a:rPr b="0" lang="fr-FR" sz="4800" spc="-1" strike="noStrike">
                <a:solidFill>
                  <a:srgbClr val="000000"/>
                </a:solidFill>
                <a:latin typeface="Aharoni"/>
              </a:rPr>
              <a:t>Valeur</a:t>
            </a:r>
            <a:endParaRPr b="0" lang="fr-FR" sz="4800" spc="-1" strike="noStrike">
              <a:solidFill>
                <a:srgbClr val="000000"/>
              </a:solidFill>
              <a:latin typeface="Calibri"/>
            </a:endParaRPr>
          </a:p>
        </p:txBody>
      </p:sp>
      <p:graphicFrame>
        <p:nvGraphicFramePr>
          <p:cNvPr id="1" name="Diagram1"/>
          <p:cNvGraphicFramePr/>
          <p:nvPr>
            <p:extLst>
              <p:ext uri="{D42A27DB-BD31-4B8C-83A1-F6EECF244321}">
                <p14:modId xmlns:p14="http://schemas.microsoft.com/office/powerpoint/2010/main" val="4284663907"/>
              </p:ext>
            </p:extLst>
          </p:nvPr>
        </p:nvGraphicFramePr>
        <p:xfrm>
          <a:off x="4915800" y="866520"/>
          <a:ext cx="6253200" cy="50558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99" name="CustomShape 1"/>
          <p:cNvSpPr/>
          <p:nvPr/>
        </p:nvSpPr>
        <p:spPr>
          <a:xfrm>
            <a:off x="0" y="0"/>
            <a:ext cx="12191760" cy="6857640"/>
          </a:xfrm>
          <a:prstGeom prst="rect">
            <a:avLst/>
          </a:prstGeom>
          <a:solidFill>
            <a:schemeClr val="accent5">
              <a:hueOff val="-6758543"/>
              <a:satOff val="-17419"/>
              <a:lumOff val="-11765"/>
              <a:alphaOff val="0"/>
            </a:schemeClr>
          </a:solidFill>
          <a:ln>
            <a:noFill/>
          </a:ln>
        </p:spPr>
        <p:style>
          <a:lnRef idx="2">
            <a:schemeClr val="accent1">
              <a:shade val="50000"/>
            </a:schemeClr>
          </a:lnRef>
          <a:fillRef idx="1">
            <a:schemeClr val="accent1"/>
          </a:fillRef>
          <a:effectRef idx="0">
            <a:schemeClr val="accent1"/>
          </a:effectRef>
          <a:fontRef idx="minor"/>
        </p:style>
      </p:sp>
      <p:pic>
        <p:nvPicPr>
          <p:cNvPr id="500" name="Espace réservé du contenu 17" descr=""/>
          <p:cNvPicPr/>
          <p:nvPr/>
        </p:nvPicPr>
        <p:blipFill>
          <a:blip r:embed="rId1">
            <a:alphaModFix amt="35000"/>
          </a:blip>
          <a:srcRect l="0" t="15734" r="0" b="0"/>
          <a:stretch/>
        </p:blipFill>
        <p:spPr>
          <a:xfrm>
            <a:off x="0" y="0"/>
            <a:ext cx="12191760" cy="6857640"/>
          </a:xfrm>
          <a:prstGeom prst="rect">
            <a:avLst/>
          </a:prstGeom>
          <a:ln>
            <a:noFill/>
          </a:ln>
        </p:spPr>
      </p:pic>
      <p:sp>
        <p:nvSpPr>
          <p:cNvPr id="501" name="TextShape 2"/>
          <p:cNvSpPr txBox="1"/>
          <p:nvPr/>
        </p:nvSpPr>
        <p:spPr>
          <a:xfrm>
            <a:off x="838080" y="1065960"/>
            <a:ext cx="3312720" cy="4726080"/>
          </a:xfrm>
          <a:prstGeom prst="rect">
            <a:avLst/>
          </a:prstGeom>
          <a:noFill/>
          <a:ln>
            <a:noFill/>
          </a:ln>
        </p:spPr>
        <p:txBody>
          <a:bodyPr anchor="ctr">
            <a:normAutofit/>
          </a:bodyPr>
          <a:p>
            <a:pPr algn="r">
              <a:lnSpc>
                <a:spcPct val="90000"/>
              </a:lnSpc>
            </a:pPr>
            <a:br/>
            <a:r>
              <a:rPr b="0" lang="fr-FR" sz="4000" spc="-1" strike="noStrike">
                <a:solidFill>
                  <a:srgbClr val="ffffff"/>
                </a:solidFill>
                <a:latin typeface="Calibri Light"/>
              </a:rPr>
              <a:t> </a:t>
            </a:r>
            <a:r>
              <a:rPr b="0" lang="fr-FR" sz="4800" spc="-1" strike="noStrike">
                <a:solidFill>
                  <a:srgbClr val="000000"/>
                </a:solidFill>
                <a:latin typeface="Calibri Light"/>
              </a:rPr>
              <a:t>Échange décentralisé </a:t>
            </a:r>
            <a:br/>
            <a:br/>
            <a:r>
              <a:rPr b="0" lang="fr-FR" sz="4000" spc="-1" strike="noStrike">
                <a:solidFill>
                  <a:srgbClr val="ffffff"/>
                </a:solidFill>
                <a:latin typeface="Calibri Light"/>
              </a:rPr>
              <a:t> </a:t>
            </a:r>
            <a:br/>
            <a:endParaRPr b="0" lang="fr-FR" sz="4000" spc="-1" strike="noStrike">
              <a:solidFill>
                <a:srgbClr val="000000"/>
              </a:solidFill>
              <a:latin typeface="Calibri"/>
            </a:endParaRPr>
          </a:p>
        </p:txBody>
      </p:sp>
      <p:sp>
        <p:nvSpPr>
          <p:cNvPr id="502" name="Line 3"/>
          <p:cNvSpPr/>
          <p:nvPr/>
        </p:nvSpPr>
        <p:spPr>
          <a:xfrm>
            <a:off x="4653360" y="2286000"/>
            <a:ext cx="0" cy="2286000"/>
          </a:xfrm>
          <a:prstGeom prst="line">
            <a:avLst/>
          </a:prstGeom>
          <a:ln w="15840">
            <a:solidFill>
              <a:srgbClr val="ffffff"/>
            </a:solidFill>
          </a:ln>
        </p:spPr>
        <p:style>
          <a:lnRef idx="1">
            <a:schemeClr val="accent1"/>
          </a:lnRef>
          <a:fillRef idx="0">
            <a:schemeClr val="accent1"/>
          </a:fillRef>
          <a:effectRef idx="0">
            <a:schemeClr val="accent1"/>
          </a:effectRef>
          <a:fontRef idx="minor"/>
        </p:style>
      </p:sp>
      <p:sp>
        <p:nvSpPr>
          <p:cNvPr id="503" name="TextShape 4"/>
          <p:cNvSpPr txBox="1"/>
          <p:nvPr/>
        </p:nvSpPr>
        <p:spPr>
          <a:xfrm>
            <a:off x="5155200" y="1065960"/>
            <a:ext cx="5744160" cy="4726080"/>
          </a:xfrm>
          <a:prstGeom prst="rect">
            <a:avLst/>
          </a:prstGeom>
          <a:noFill/>
          <a:ln>
            <a:noFill/>
          </a:ln>
        </p:spPr>
        <p:txBody>
          <a:bodyPr anchor="ctr">
            <a:normAutofit/>
          </a:bodyPr>
          <a:p>
            <a:pPr marL="228600" indent="-228240">
              <a:lnSpc>
                <a:spcPct val="110000"/>
              </a:lnSpc>
              <a:buClr>
                <a:srgbClr val="203040"/>
              </a:buClr>
              <a:buFont typeface="Arial"/>
              <a:buChar char="•"/>
            </a:pPr>
            <a:r>
              <a:rPr b="0" lang="en-US" sz="3200" spc="-1" strike="noStrike">
                <a:solidFill>
                  <a:srgbClr val="ff0000"/>
                </a:solidFill>
                <a:latin typeface="Arial"/>
              </a:rPr>
              <a:t> </a:t>
            </a:r>
            <a:r>
              <a:rPr b="0" lang="en-US" sz="3200" spc="-1" strike="noStrike">
                <a:solidFill>
                  <a:srgbClr val="ff0000"/>
                </a:solidFill>
                <a:latin typeface="Arial"/>
              </a:rPr>
              <a:t>À l’avenir, AquaCoin construira une plate-forme échange décentralisé.</a:t>
            </a:r>
            <a:endParaRPr b="0" lang="en-US" sz="3200" spc="-1" strike="noStrike">
              <a:solidFill>
                <a:srgbClr val="000000"/>
              </a:solidFill>
              <a:latin typeface="Avenir Next LT Pro"/>
            </a:endParaRPr>
          </a:p>
          <a:p>
            <a:pPr marL="228600" indent="-228240">
              <a:lnSpc>
                <a:spcPct val="110000"/>
              </a:lnSpc>
              <a:buClr>
                <a:srgbClr val="203040"/>
              </a:buClr>
              <a:buFont typeface="Arial"/>
              <a:buChar char="•"/>
            </a:pPr>
            <a:br/>
            <a:r>
              <a:rPr b="0" lang="en-US" sz="3200" spc="-1" strike="noStrike">
                <a:solidFill>
                  <a:srgbClr val="ff0000"/>
                </a:solidFill>
                <a:latin typeface="Arial"/>
              </a:rPr>
              <a:t> </a:t>
            </a:r>
            <a:r>
              <a:rPr b="0" lang="en-US" sz="3200" spc="-1" strike="noStrike">
                <a:solidFill>
                  <a:srgbClr val="ff0000"/>
                </a:solidFill>
                <a:latin typeface="Arial"/>
              </a:rPr>
              <a:t>AAC sera utilisé comme l’un des principaux actifs de base ainsi que le gaz à dépenser.</a:t>
            </a:r>
            <a:endParaRPr b="0" lang="en-US" sz="3200" spc="-1" strike="noStrike">
              <a:solidFill>
                <a:srgbClr val="000000"/>
              </a:solidFill>
              <a:latin typeface="Avenir Next LT Pro"/>
            </a:endParaRPr>
          </a:p>
          <a:p>
            <a:pPr>
              <a:lnSpc>
                <a:spcPct val="110000"/>
              </a:lnSpc>
              <a:spcBef>
                <a:spcPts val="1001"/>
              </a:spcBef>
            </a:pPr>
            <a:br/>
            <a:endParaRPr b="0" lang="en-US" sz="32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04" name="CustomShape 1"/>
          <p:cNvSpPr/>
          <p:nvPr/>
        </p:nvSpPr>
        <p:spPr>
          <a:xfrm>
            <a:off x="0" y="0"/>
            <a:ext cx="12191760" cy="6857640"/>
          </a:xfrm>
          <a:prstGeom prst="rect">
            <a:avLst/>
          </a:prstGeom>
          <a:solidFill>
            <a:schemeClr val="accent5">
              <a:hueOff val="-6758543"/>
              <a:satOff val="-17419"/>
              <a:lumOff val="-11765"/>
              <a:alphaOff val="0"/>
            </a:schemeClr>
          </a:solidFill>
          <a:ln>
            <a:noFill/>
          </a:ln>
        </p:spPr>
        <p:style>
          <a:lnRef idx="2">
            <a:schemeClr val="accent1">
              <a:shade val="50000"/>
            </a:schemeClr>
          </a:lnRef>
          <a:fillRef idx="1">
            <a:schemeClr val="accent1"/>
          </a:fillRef>
          <a:effectRef idx="0">
            <a:schemeClr val="accent1"/>
          </a:effectRef>
          <a:fontRef idx="minor"/>
        </p:style>
      </p:sp>
      <p:pic>
        <p:nvPicPr>
          <p:cNvPr id="505" name="Espace réservé du contenu 17" descr=""/>
          <p:cNvPicPr/>
          <p:nvPr/>
        </p:nvPicPr>
        <p:blipFill>
          <a:blip r:embed="rId1">
            <a:alphaModFix amt="35000"/>
          </a:blip>
          <a:srcRect l="0" t="15734" r="0" b="0"/>
          <a:stretch/>
        </p:blipFill>
        <p:spPr>
          <a:xfrm>
            <a:off x="0" y="0"/>
            <a:ext cx="12191760" cy="6857640"/>
          </a:xfrm>
          <a:prstGeom prst="rect">
            <a:avLst/>
          </a:prstGeom>
          <a:ln>
            <a:noFill/>
          </a:ln>
        </p:spPr>
      </p:pic>
      <p:sp>
        <p:nvSpPr>
          <p:cNvPr id="506" name="TextShape 2"/>
          <p:cNvSpPr txBox="1"/>
          <p:nvPr/>
        </p:nvSpPr>
        <p:spPr>
          <a:xfrm>
            <a:off x="864000" y="864000"/>
            <a:ext cx="3312720" cy="4726080"/>
          </a:xfrm>
          <a:prstGeom prst="rect">
            <a:avLst/>
          </a:prstGeom>
          <a:noFill/>
          <a:ln>
            <a:noFill/>
          </a:ln>
        </p:spPr>
        <p:txBody>
          <a:bodyPr anchor="ctr">
            <a:normAutofit/>
          </a:bodyPr>
          <a:p>
            <a:pPr algn="r">
              <a:lnSpc>
                <a:spcPct val="90000"/>
              </a:lnSpc>
            </a:pPr>
            <a:br/>
            <a:r>
              <a:rPr b="0" lang="fr-FR" sz="4000" spc="-1" strike="noStrike">
                <a:solidFill>
                  <a:srgbClr val="ffffff"/>
                </a:solidFill>
                <a:latin typeface="Calibri Light"/>
              </a:rPr>
              <a:t> </a:t>
            </a:r>
            <a:r>
              <a:rPr b="0" lang="fr-FR" sz="4000" spc="-1" strike="noStrike">
                <a:solidFill>
                  <a:srgbClr val="ffffff"/>
                </a:solidFill>
                <a:latin typeface="Calibri Light"/>
              </a:rPr>
              <a:t>Decentralized exchange</a:t>
            </a:r>
            <a:r>
              <a:rPr b="0" lang="fr-FR" sz="4800" spc="-1" strike="noStrike">
                <a:solidFill>
                  <a:srgbClr val="000000"/>
                </a:solidFill>
                <a:latin typeface="Calibri Light"/>
              </a:rPr>
              <a:t> </a:t>
            </a:r>
            <a:br/>
            <a:br/>
            <a:r>
              <a:rPr b="0" lang="fr-FR" sz="4000" spc="-1" strike="noStrike">
                <a:solidFill>
                  <a:srgbClr val="ffffff"/>
                </a:solidFill>
                <a:latin typeface="Calibri Light"/>
              </a:rPr>
              <a:t> </a:t>
            </a:r>
            <a:br/>
            <a:endParaRPr b="0" lang="fr-FR" sz="4000" spc="-1" strike="noStrike">
              <a:solidFill>
                <a:srgbClr val="000000"/>
              </a:solidFill>
              <a:latin typeface="Calibri"/>
            </a:endParaRPr>
          </a:p>
        </p:txBody>
      </p:sp>
      <p:sp>
        <p:nvSpPr>
          <p:cNvPr id="507" name="Line 3"/>
          <p:cNvSpPr/>
          <p:nvPr/>
        </p:nvSpPr>
        <p:spPr>
          <a:xfrm>
            <a:off x="4653360" y="2286000"/>
            <a:ext cx="0" cy="2286000"/>
          </a:xfrm>
          <a:prstGeom prst="line">
            <a:avLst/>
          </a:prstGeom>
          <a:ln w="15840">
            <a:solidFill>
              <a:srgbClr val="ffffff"/>
            </a:solidFill>
          </a:ln>
        </p:spPr>
        <p:style>
          <a:lnRef idx="1">
            <a:schemeClr val="accent1"/>
          </a:lnRef>
          <a:fillRef idx="0">
            <a:schemeClr val="accent1"/>
          </a:fillRef>
          <a:effectRef idx="0">
            <a:schemeClr val="accent1"/>
          </a:effectRef>
          <a:fontRef idx="minor"/>
        </p:style>
      </p:sp>
      <p:sp>
        <p:nvSpPr>
          <p:cNvPr id="508" name="TextShape 4"/>
          <p:cNvSpPr txBox="1"/>
          <p:nvPr/>
        </p:nvSpPr>
        <p:spPr>
          <a:xfrm>
            <a:off x="5155200" y="1065960"/>
            <a:ext cx="5744160" cy="4726080"/>
          </a:xfrm>
          <a:prstGeom prst="rect">
            <a:avLst/>
          </a:prstGeom>
          <a:noFill/>
          <a:ln>
            <a:noFill/>
          </a:ln>
        </p:spPr>
        <p:txBody>
          <a:bodyPr anchor="ctr">
            <a:normAutofit/>
          </a:bodyPr>
          <a:p>
            <a:pPr>
              <a:lnSpc>
                <a:spcPct val="110000"/>
              </a:lnSpc>
            </a:pPr>
            <a:r>
              <a:rPr b="0" lang="en-US" sz="3200" spc="-1" strike="noStrike">
                <a:solidFill>
                  <a:srgbClr val="ff0000"/>
                </a:solidFill>
                <a:latin typeface="Arial"/>
              </a:rPr>
              <a:t> </a:t>
            </a:r>
            <a:r>
              <a:rPr b="0" lang="en-US" sz="3200" spc="-1" strike="noStrike">
                <a:solidFill>
                  <a:srgbClr val="ff0000"/>
                </a:solidFill>
                <a:latin typeface="Arial"/>
              </a:rPr>
              <a:t>In the future, AquaCoin will build a decentralized exchange platform.</a:t>
            </a:r>
            <a:endParaRPr b="0" lang="en-US" sz="3200" spc="-1" strike="noStrike">
              <a:solidFill>
                <a:srgbClr val="000000"/>
              </a:solidFill>
              <a:latin typeface="Avenir Next LT Pro"/>
            </a:endParaRPr>
          </a:p>
          <a:p>
            <a:pPr>
              <a:lnSpc>
                <a:spcPct val="110000"/>
              </a:lnSpc>
            </a:pPr>
            <a:endParaRPr b="0" lang="en-US" sz="3200" spc="-1" strike="noStrike">
              <a:solidFill>
                <a:srgbClr val="000000"/>
              </a:solidFill>
              <a:latin typeface="Avenir Next LT Pro"/>
            </a:endParaRPr>
          </a:p>
          <a:p>
            <a:pPr>
              <a:lnSpc>
                <a:spcPct val="110000"/>
              </a:lnSpc>
            </a:pPr>
            <a:r>
              <a:rPr b="0" lang="en-US" sz="3200" spc="-1" strike="noStrike">
                <a:solidFill>
                  <a:srgbClr val="ff0000"/>
                </a:solidFill>
                <a:latin typeface="Arial"/>
              </a:rPr>
              <a:t>AAFC will be used as one of the main core assets as well as gas to spend.</a:t>
            </a:r>
            <a:endParaRPr b="0" lang="en-US" sz="3200" spc="-1" strike="noStrike">
              <a:solidFill>
                <a:srgbClr val="000000"/>
              </a:solidFill>
              <a:latin typeface="Avenir Next LT Pro"/>
            </a:endParaRPr>
          </a:p>
          <a:p>
            <a:pPr>
              <a:lnSpc>
                <a:spcPct val="110000"/>
              </a:lnSpc>
            </a:pPr>
            <a:endParaRPr b="0" lang="en-US" sz="3200" spc="-1" strike="noStrike">
              <a:solidFill>
                <a:srgbClr val="000000"/>
              </a:solidFill>
              <a:latin typeface="Avenir Next LT Pro"/>
            </a:endParaRPr>
          </a:p>
          <a:p>
            <a:pPr>
              <a:lnSpc>
                <a:spcPct val="110000"/>
              </a:lnSpc>
            </a:pPr>
            <a:endParaRPr b="0" lang="en-US" sz="32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9"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510" name="CustomShape 2"/>
          <p:cNvSpPr/>
          <p:nvPr/>
        </p:nvSpPr>
        <p:spPr>
          <a:xfrm flipH="1">
            <a:off x="0" y="0"/>
            <a:ext cx="12191760" cy="1590480"/>
          </a:xfrm>
          <a:prstGeom prst="rect">
            <a:avLst/>
          </a:prstGeom>
          <a:gradFill rotWithShape="0">
            <a:gsLst>
              <a:gs pos="0">
                <a:srgbClr val="000000"/>
              </a:gs>
              <a:gs pos="100000">
                <a:srgbClr val="2f5597"/>
              </a:gs>
            </a:gsLst>
            <a:lin ang="2400000"/>
          </a:gradFill>
          <a:ln>
            <a:noFill/>
          </a:ln>
        </p:spPr>
        <p:style>
          <a:lnRef idx="2">
            <a:schemeClr val="accent1">
              <a:shade val="50000"/>
            </a:schemeClr>
          </a:lnRef>
          <a:fillRef idx="1">
            <a:schemeClr val="accent1"/>
          </a:fillRef>
          <a:effectRef idx="0">
            <a:schemeClr val="accent1"/>
          </a:effectRef>
          <a:fontRef idx="minor"/>
        </p:style>
      </p:sp>
      <p:sp>
        <p:nvSpPr>
          <p:cNvPr id="511" name="CustomShape 3"/>
          <p:cNvSpPr/>
          <p:nvPr/>
        </p:nvSpPr>
        <p:spPr>
          <a:xfrm flipH="1" rot="10800000">
            <a:off x="360" y="360"/>
            <a:ext cx="8115120" cy="1590480"/>
          </a:xfrm>
          <a:prstGeom prst="rect">
            <a:avLst/>
          </a:prstGeom>
          <a:gradFill rotWithShape="0">
            <a:gsLst>
              <a:gs pos="0">
                <a:srgbClr val="4472c4"/>
              </a:gs>
              <a:gs pos="100000">
                <a:srgbClr val="203864"/>
              </a:gs>
            </a:gsLst>
            <a:lin ang="7800000"/>
          </a:gradFill>
          <a:ln>
            <a:noFill/>
          </a:ln>
        </p:spPr>
        <p:style>
          <a:lnRef idx="2">
            <a:schemeClr val="accent1">
              <a:shade val="50000"/>
            </a:schemeClr>
          </a:lnRef>
          <a:fillRef idx="1">
            <a:schemeClr val="accent1"/>
          </a:fillRef>
          <a:effectRef idx="0">
            <a:schemeClr val="accent1"/>
          </a:effectRef>
          <a:fontRef idx="minor"/>
        </p:style>
      </p:sp>
      <p:sp>
        <p:nvSpPr>
          <p:cNvPr id="512" name="CustomShape 4"/>
          <p:cNvSpPr/>
          <p:nvPr/>
        </p:nvSpPr>
        <p:spPr>
          <a:xfrm flipH="1">
            <a:off x="8114400" y="0"/>
            <a:ext cx="4076280" cy="1590480"/>
          </a:xfrm>
          <a:prstGeom prst="rect">
            <a:avLst/>
          </a:prstGeom>
          <a:gradFill rotWithShape="0">
            <a:gsLst>
              <a:gs pos="0">
                <a:srgbClr val="4472c4"/>
              </a:gs>
              <a:gs pos="100000">
                <a:srgbClr val="000000"/>
              </a:gs>
            </a:gsLst>
            <a:lin ang="19200000"/>
          </a:gradFill>
          <a:ln>
            <a:noFill/>
          </a:ln>
        </p:spPr>
        <p:style>
          <a:lnRef idx="2">
            <a:schemeClr val="accent1">
              <a:shade val="50000"/>
            </a:schemeClr>
          </a:lnRef>
          <a:fillRef idx="1">
            <a:schemeClr val="accent1"/>
          </a:fillRef>
          <a:effectRef idx="0">
            <a:schemeClr val="accent1"/>
          </a:effectRef>
          <a:fontRef idx="minor"/>
        </p:style>
      </p:sp>
      <p:sp>
        <p:nvSpPr>
          <p:cNvPr id="513" name="CustomShape 5"/>
          <p:cNvSpPr/>
          <p:nvPr/>
        </p:nvSpPr>
        <p:spPr>
          <a:xfrm>
            <a:off x="459360" y="0"/>
            <a:ext cx="11732400" cy="1596960"/>
          </a:xfrm>
          <a:prstGeom prst="rect">
            <a:avLst/>
          </a:prstGeom>
          <a:gradFill rotWithShape="0">
            <a:gsLst>
              <a:gs pos="0">
                <a:srgbClr val="000000"/>
              </a:gs>
              <a:gs pos="100000">
                <a:srgbClr val="203864"/>
              </a:gs>
            </a:gsLst>
            <a:lin ang="16800000"/>
          </a:gradFill>
          <a:ln>
            <a:noFill/>
          </a:ln>
        </p:spPr>
        <p:style>
          <a:lnRef idx="2">
            <a:schemeClr val="accent1">
              <a:shade val="50000"/>
            </a:schemeClr>
          </a:lnRef>
          <a:fillRef idx="1">
            <a:schemeClr val="accent1"/>
          </a:fillRef>
          <a:effectRef idx="0">
            <a:schemeClr val="accent1"/>
          </a:effectRef>
          <a:fontRef idx="minor"/>
        </p:style>
      </p:sp>
      <p:sp>
        <p:nvSpPr>
          <p:cNvPr id="514" name="TextShape 6"/>
          <p:cNvSpPr txBox="1"/>
          <p:nvPr/>
        </p:nvSpPr>
        <p:spPr>
          <a:xfrm>
            <a:off x="1371600" y="294480"/>
            <a:ext cx="9895680" cy="1033200"/>
          </a:xfrm>
          <a:prstGeom prst="rect">
            <a:avLst/>
          </a:prstGeom>
          <a:noFill/>
          <a:ln>
            <a:noFill/>
          </a:ln>
        </p:spPr>
        <p:txBody>
          <a:bodyPr anchor="b">
            <a:normAutofit/>
          </a:bodyPr>
          <a:p>
            <a:pPr>
              <a:lnSpc>
                <a:spcPct val="100000"/>
              </a:lnSpc>
            </a:pPr>
            <a:r>
              <a:rPr b="0" lang="fr-FR" sz="4000" spc="-1" strike="noStrike">
                <a:solidFill>
                  <a:srgbClr val="ffffff"/>
                </a:solidFill>
                <a:latin typeface="Arial"/>
              </a:rPr>
              <a:t>Utilisations des fonds </a:t>
            </a:r>
            <a:endParaRPr b="0" lang="fr-FR" sz="4000" spc="-1" strike="noStrike">
              <a:solidFill>
                <a:srgbClr val="000000"/>
              </a:solidFill>
              <a:latin typeface="Calibri"/>
            </a:endParaRPr>
          </a:p>
        </p:txBody>
      </p:sp>
      <p:sp>
        <p:nvSpPr>
          <p:cNvPr id="515" name="TextShape 7"/>
          <p:cNvSpPr txBox="1"/>
          <p:nvPr/>
        </p:nvSpPr>
        <p:spPr>
          <a:xfrm>
            <a:off x="1371600" y="2318040"/>
            <a:ext cx="9723600" cy="3683160"/>
          </a:xfrm>
          <a:prstGeom prst="rect">
            <a:avLst/>
          </a:prstGeom>
          <a:noFill/>
          <a:ln>
            <a:noFill/>
          </a:ln>
        </p:spPr>
        <p:txBody>
          <a:bodyPr anchor="ctr">
            <a:noAutofit/>
          </a:bodyPr>
          <a:p>
            <a:pPr>
              <a:lnSpc>
                <a:spcPct val="100000"/>
              </a:lnSpc>
            </a:pPr>
            <a:r>
              <a:rPr b="0" lang="en-US" sz="1800" spc="-1" strike="noStrike">
                <a:solidFill>
                  <a:srgbClr val="0070c0"/>
                </a:solidFill>
                <a:latin typeface="Arial"/>
              </a:rPr>
              <a:t>10% des fonds seront utilisés pour construire la plate-forme AquaCoin et effectuer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les mises à niveau du système, qui comprennent le recrutement d’équipe, la formation et le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budget de développement.</a:t>
            </a:r>
            <a:endParaRPr b="0" lang="en-US" sz="1800" spc="-1" strike="noStrike">
              <a:solidFill>
                <a:srgbClr val="000000"/>
              </a:solidFill>
              <a:latin typeface="Avenir Next LT Pro"/>
            </a:endParaRPr>
          </a:p>
          <a:p>
            <a:pPr>
              <a:lnSpc>
                <a:spcPct val="100000"/>
              </a:lnSpc>
              <a:spcBef>
                <a:spcPts val="1001"/>
              </a:spcBef>
            </a:pPr>
            <a:br/>
            <a:r>
              <a:rPr b="0" lang="en-US" sz="1800" spc="-1" strike="noStrike">
                <a:solidFill>
                  <a:srgbClr val="0070c0"/>
                </a:solidFill>
                <a:latin typeface="Arial"/>
              </a:rPr>
              <a:t>45 % seront utilisés pour financer les infrastructures de dessalement eau. </a:t>
            </a: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35% seront gardés en réserve pour faire face à toute urgence ou imprévu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situation qui pourrait survenir.</a:t>
            </a:r>
            <a:endParaRPr b="0" lang="en-US" sz="1800" spc="-1" strike="noStrike">
              <a:solidFill>
                <a:srgbClr val="000000"/>
              </a:solidFill>
              <a:latin typeface="Avenir Next LT Pro"/>
            </a:endParaRPr>
          </a:p>
          <a:p>
            <a:pPr>
              <a:lnSpc>
                <a:spcPct val="100000"/>
              </a:lnSpc>
            </a:pPr>
            <a:br/>
            <a:r>
              <a:rPr b="0" lang="en-US" sz="1800" spc="-1" strike="noStrike">
                <a:solidFill>
                  <a:srgbClr val="0070c0"/>
                </a:solidFill>
                <a:latin typeface="Arial"/>
              </a:rPr>
              <a:t>10% seront utilisés pour l’image de marque et le marketing de AquaCoin, y compris en continue promotion et éducation de AquaCoin et des innovations blockchain dans l’industrie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Médiums.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Un budget suffisant pour diverses les activités publicitaires et  pour aider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AquaCoin pour devenir populaire parmi les investisseurs, et pour attirer les utilisateurs.</a:t>
            </a:r>
            <a:endParaRPr b="0" lang="en-US" sz="1800" spc="-1" strike="noStrike">
              <a:solidFill>
                <a:srgbClr val="000000"/>
              </a:solidFill>
              <a:latin typeface="Avenir Next LT Pro"/>
            </a:endParaRPr>
          </a:p>
          <a:p>
            <a:pPr>
              <a:lnSpc>
                <a:spcPct val="100000"/>
              </a:lnSpc>
              <a:spcBef>
                <a:spcPts val="1001"/>
              </a:spcBef>
            </a:pPr>
            <a:b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6"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517" name="CustomShape 2"/>
          <p:cNvSpPr/>
          <p:nvPr/>
        </p:nvSpPr>
        <p:spPr>
          <a:xfrm flipH="1">
            <a:off x="0" y="0"/>
            <a:ext cx="12191760" cy="1590480"/>
          </a:xfrm>
          <a:prstGeom prst="rect">
            <a:avLst/>
          </a:prstGeom>
          <a:gradFill rotWithShape="0">
            <a:gsLst>
              <a:gs pos="0">
                <a:srgbClr val="000000"/>
              </a:gs>
              <a:gs pos="100000">
                <a:srgbClr val="2f5597"/>
              </a:gs>
            </a:gsLst>
            <a:lin ang="2400000"/>
          </a:gradFill>
          <a:ln>
            <a:noFill/>
          </a:ln>
        </p:spPr>
        <p:style>
          <a:lnRef idx="2">
            <a:schemeClr val="accent1">
              <a:shade val="50000"/>
            </a:schemeClr>
          </a:lnRef>
          <a:fillRef idx="1">
            <a:schemeClr val="accent1"/>
          </a:fillRef>
          <a:effectRef idx="0">
            <a:schemeClr val="accent1"/>
          </a:effectRef>
          <a:fontRef idx="minor"/>
        </p:style>
      </p:sp>
      <p:sp>
        <p:nvSpPr>
          <p:cNvPr id="518" name="CustomShape 3"/>
          <p:cNvSpPr/>
          <p:nvPr/>
        </p:nvSpPr>
        <p:spPr>
          <a:xfrm flipH="1" rot="10800000">
            <a:off x="360" y="360"/>
            <a:ext cx="8115120" cy="1590480"/>
          </a:xfrm>
          <a:prstGeom prst="rect">
            <a:avLst/>
          </a:prstGeom>
          <a:gradFill rotWithShape="0">
            <a:gsLst>
              <a:gs pos="0">
                <a:srgbClr val="4472c4"/>
              </a:gs>
              <a:gs pos="100000">
                <a:srgbClr val="203864"/>
              </a:gs>
            </a:gsLst>
            <a:lin ang="7800000"/>
          </a:gradFill>
          <a:ln>
            <a:noFill/>
          </a:ln>
        </p:spPr>
        <p:style>
          <a:lnRef idx="2">
            <a:schemeClr val="accent1">
              <a:shade val="50000"/>
            </a:schemeClr>
          </a:lnRef>
          <a:fillRef idx="1">
            <a:schemeClr val="accent1"/>
          </a:fillRef>
          <a:effectRef idx="0">
            <a:schemeClr val="accent1"/>
          </a:effectRef>
          <a:fontRef idx="minor"/>
        </p:style>
      </p:sp>
      <p:sp>
        <p:nvSpPr>
          <p:cNvPr id="519" name="CustomShape 4"/>
          <p:cNvSpPr/>
          <p:nvPr/>
        </p:nvSpPr>
        <p:spPr>
          <a:xfrm flipH="1">
            <a:off x="8114400" y="0"/>
            <a:ext cx="4076280" cy="1590480"/>
          </a:xfrm>
          <a:prstGeom prst="rect">
            <a:avLst/>
          </a:prstGeom>
          <a:gradFill rotWithShape="0">
            <a:gsLst>
              <a:gs pos="0">
                <a:srgbClr val="4472c4"/>
              </a:gs>
              <a:gs pos="100000">
                <a:srgbClr val="000000"/>
              </a:gs>
            </a:gsLst>
            <a:lin ang="19200000"/>
          </a:gradFill>
          <a:ln>
            <a:noFill/>
          </a:ln>
        </p:spPr>
        <p:style>
          <a:lnRef idx="2">
            <a:schemeClr val="accent1">
              <a:shade val="50000"/>
            </a:schemeClr>
          </a:lnRef>
          <a:fillRef idx="1">
            <a:schemeClr val="accent1"/>
          </a:fillRef>
          <a:effectRef idx="0">
            <a:schemeClr val="accent1"/>
          </a:effectRef>
          <a:fontRef idx="minor"/>
        </p:style>
      </p:sp>
      <p:sp>
        <p:nvSpPr>
          <p:cNvPr id="520" name="CustomShape 5"/>
          <p:cNvSpPr/>
          <p:nvPr/>
        </p:nvSpPr>
        <p:spPr>
          <a:xfrm>
            <a:off x="459360" y="0"/>
            <a:ext cx="11732400" cy="1596960"/>
          </a:xfrm>
          <a:prstGeom prst="rect">
            <a:avLst/>
          </a:prstGeom>
          <a:gradFill rotWithShape="0">
            <a:gsLst>
              <a:gs pos="0">
                <a:srgbClr val="000000"/>
              </a:gs>
              <a:gs pos="100000">
                <a:srgbClr val="203864"/>
              </a:gs>
            </a:gsLst>
            <a:lin ang="16800000"/>
          </a:gradFill>
          <a:ln>
            <a:noFill/>
          </a:ln>
        </p:spPr>
        <p:style>
          <a:lnRef idx="2">
            <a:schemeClr val="accent1">
              <a:shade val="50000"/>
            </a:schemeClr>
          </a:lnRef>
          <a:fillRef idx="1">
            <a:schemeClr val="accent1"/>
          </a:fillRef>
          <a:effectRef idx="0">
            <a:schemeClr val="accent1"/>
          </a:effectRef>
          <a:fontRef idx="minor"/>
        </p:style>
      </p:sp>
      <p:sp>
        <p:nvSpPr>
          <p:cNvPr id="521" name="TextShape 6"/>
          <p:cNvSpPr txBox="1"/>
          <p:nvPr/>
        </p:nvSpPr>
        <p:spPr>
          <a:xfrm>
            <a:off x="1371600" y="294480"/>
            <a:ext cx="9895680" cy="1033200"/>
          </a:xfrm>
          <a:prstGeom prst="rect">
            <a:avLst/>
          </a:prstGeom>
          <a:noFill/>
          <a:ln>
            <a:noFill/>
          </a:ln>
        </p:spPr>
        <p:txBody>
          <a:bodyPr anchor="b">
            <a:normAutofit/>
          </a:bodyPr>
          <a:p>
            <a:pPr>
              <a:lnSpc>
                <a:spcPct val="100000"/>
              </a:lnSpc>
            </a:pPr>
            <a:r>
              <a:rPr b="0" lang="fr-FR" sz="4000" spc="-1" strike="noStrike">
                <a:solidFill>
                  <a:srgbClr val="ffffff"/>
                </a:solidFill>
                <a:latin typeface="Arial"/>
              </a:rPr>
              <a:t>Uses of funds</a:t>
            </a:r>
            <a:endParaRPr b="0" lang="fr-FR" sz="4000" spc="-1" strike="noStrike">
              <a:solidFill>
                <a:srgbClr val="000000"/>
              </a:solidFill>
              <a:latin typeface="Calibri"/>
            </a:endParaRPr>
          </a:p>
        </p:txBody>
      </p:sp>
      <p:sp>
        <p:nvSpPr>
          <p:cNvPr id="522" name="TextShape 7"/>
          <p:cNvSpPr txBox="1"/>
          <p:nvPr/>
        </p:nvSpPr>
        <p:spPr>
          <a:xfrm>
            <a:off x="1341360" y="2302920"/>
            <a:ext cx="9723600" cy="3683160"/>
          </a:xfrm>
          <a:prstGeom prst="rect">
            <a:avLst/>
          </a:prstGeom>
          <a:noFill/>
          <a:ln>
            <a:noFill/>
          </a:ln>
        </p:spPr>
        <p:txBody>
          <a:bodyPr anchor="ctr">
            <a:noAutofit/>
          </a:bodyPr>
          <a:p>
            <a:pPr>
              <a:lnSpc>
                <a:spcPct val="100000"/>
              </a:lnSpc>
            </a:pPr>
            <a:r>
              <a:rPr b="0" lang="en-US" sz="1800" spc="-1" strike="noStrike">
                <a:solidFill>
                  <a:srgbClr val="0070c0"/>
                </a:solidFill>
                <a:latin typeface="Arial"/>
              </a:rPr>
              <a:t>10% of the funds will be used to build the AquaCoin platform and perform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system upgrades, which include team recruitment, training and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development budget.</a:t>
            </a: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45% will be used to finance water desalination infrastructure. </a:t>
            </a: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35% will be kept in reserve to deal with any emergency or unforeseen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situation that could arise.</a:t>
            </a: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10% will be used for AquaCoin branding and marketing, including continuous promotion and education of AquaCoin and blockchain innovations in the industry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Mediums.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A sufficient budget for various advertising activities and to help </a:t>
            </a:r>
            <a:endParaRPr b="0" lang="en-US" sz="1800" spc="-1" strike="noStrike">
              <a:solidFill>
                <a:srgbClr val="000000"/>
              </a:solidFill>
              <a:latin typeface="Avenir Next LT Pro"/>
            </a:endParaRPr>
          </a:p>
          <a:p>
            <a:pPr>
              <a:lnSpc>
                <a:spcPct val="100000"/>
              </a:lnSpc>
            </a:pPr>
            <a:r>
              <a:rPr b="0" lang="en-US" sz="1800" spc="-1" strike="noStrike">
                <a:solidFill>
                  <a:srgbClr val="0070c0"/>
                </a:solidFill>
                <a:latin typeface="Arial"/>
              </a:rPr>
              <a:t>AquaCoin to become popular among investors, and to attract users.</a:t>
            </a: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a:p>
            <a:pPr>
              <a:lnSpc>
                <a:spcPct val="100000"/>
              </a:lnSpc>
            </a:pPr>
            <a:endParaRPr b="0" lang="en-US" sz="18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TextShape 1"/>
          <p:cNvSpPr txBox="1"/>
          <p:nvPr/>
        </p:nvSpPr>
        <p:spPr>
          <a:xfrm>
            <a:off x="3538800" y="357840"/>
            <a:ext cx="7621200" cy="1370160"/>
          </a:xfrm>
          <a:prstGeom prst="rect">
            <a:avLst/>
          </a:prstGeom>
          <a:noFill/>
          <a:ln>
            <a:noFill/>
          </a:ln>
        </p:spPr>
        <p:txBody>
          <a:bodyPr anchor="b">
            <a:normAutofit/>
          </a:bodyPr>
          <a:p>
            <a:pPr>
              <a:lnSpc>
                <a:spcPct val="100000"/>
              </a:lnSpc>
            </a:pPr>
            <a:r>
              <a:rPr b="0" lang="fr-FR" sz="3200" spc="-1" strike="noStrike">
                <a:solidFill>
                  <a:srgbClr val="000000"/>
                </a:solidFill>
                <a:latin typeface="Aharoni"/>
              </a:rPr>
              <a:t>risques</a:t>
            </a:r>
            <a:endParaRPr b="0" lang="fr-FR" sz="3200" spc="-1" strike="noStrike">
              <a:solidFill>
                <a:srgbClr val="000000"/>
              </a:solidFill>
              <a:latin typeface="Calibri"/>
            </a:endParaRPr>
          </a:p>
        </p:txBody>
      </p:sp>
      <p:sp>
        <p:nvSpPr>
          <p:cNvPr id="524" name="CustomShape 2"/>
          <p:cNvSpPr/>
          <p:nvPr/>
        </p:nvSpPr>
        <p:spPr>
          <a:xfrm>
            <a:off x="2291400" y="2476440"/>
            <a:ext cx="7086240" cy="3923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1200" spc="-1" strike="noStrike">
                <a:solidFill>
                  <a:srgbClr val="000000"/>
                </a:solidFill>
                <a:latin typeface="Arial"/>
              </a:rPr>
              <a:t>La gestion d’un échange comporte de nombreux risques. Nous comprenons cela et avons </a:t>
            </a:r>
            <a:endParaRPr b="0" lang="fr-FR" sz="1200" spc="-1" strike="noStrike">
              <a:latin typeface="Arial"/>
            </a:endParaRPr>
          </a:p>
          <a:p>
            <a:pPr>
              <a:lnSpc>
                <a:spcPct val="100000"/>
              </a:lnSpc>
            </a:pPr>
            <a:r>
              <a:rPr b="0" lang="fr-FR" sz="1200" spc="-1" strike="noStrike">
                <a:solidFill>
                  <a:srgbClr val="000000"/>
                </a:solidFill>
                <a:latin typeface="Arial"/>
              </a:rPr>
              <a:t>les compétences, l’expérience et le leadership pour les surmonter.</a:t>
            </a:r>
            <a:endParaRPr b="0" lang="fr-FR" sz="1200" spc="-1" strike="noStrike">
              <a:latin typeface="Arial"/>
            </a:endParaRPr>
          </a:p>
          <a:p>
            <a:pPr>
              <a:lnSpc>
                <a:spcPct val="100000"/>
              </a:lnSpc>
            </a:pPr>
            <a:br/>
            <a:br/>
            <a:r>
              <a:rPr b="0" lang="fr-FR" sz="1200" spc="-1" strike="noStrike">
                <a:solidFill>
                  <a:srgbClr val="000000"/>
                </a:solidFill>
                <a:latin typeface="Arial"/>
              </a:rPr>
              <a:t>La sécurité est primordiale </a:t>
            </a:r>
            <a:endParaRPr b="0" lang="fr-FR" sz="1200" spc="-1" strike="noStrike">
              <a:latin typeface="Arial"/>
            </a:endParaRPr>
          </a:p>
          <a:p>
            <a:pPr>
              <a:lnSpc>
                <a:spcPct val="100000"/>
              </a:lnSpc>
            </a:pPr>
            <a:r>
              <a:rPr b="0" lang="fr-FR" sz="1200" spc="-1" strike="noStrike">
                <a:solidFill>
                  <a:srgbClr val="000000"/>
                </a:solidFill>
                <a:latin typeface="Arial"/>
              </a:rPr>
              <a:t>De nombreux échanges cryptographiques ont échoué en raison de mauvaises procédures de sécurité. La plus grande sécurité </a:t>
            </a:r>
            <a:endParaRPr b="0" lang="fr-FR" sz="1200" spc="-1" strike="noStrike">
              <a:latin typeface="Arial"/>
            </a:endParaRPr>
          </a:p>
          <a:p>
            <a:pPr>
              <a:lnSpc>
                <a:spcPct val="100000"/>
              </a:lnSpc>
            </a:pPr>
            <a:r>
              <a:rPr b="0" lang="fr-FR" sz="1200" spc="-1" strike="noStrike">
                <a:solidFill>
                  <a:srgbClr val="000000"/>
                </a:solidFill>
                <a:latin typeface="Arial"/>
              </a:rPr>
              <a:t>les violations auraient pu être évitées en prenant de simples précautions pour protéger les éléments critiques </a:t>
            </a:r>
            <a:endParaRPr b="0" lang="fr-FR" sz="1200" spc="-1" strike="noStrike">
              <a:latin typeface="Arial"/>
            </a:endParaRPr>
          </a:p>
          <a:p>
            <a:pPr>
              <a:lnSpc>
                <a:spcPct val="100000"/>
              </a:lnSpc>
            </a:pPr>
            <a:r>
              <a:rPr b="0" lang="fr-FR" sz="1200" spc="-1" strike="noStrike">
                <a:solidFill>
                  <a:srgbClr val="000000"/>
                </a:solidFill>
                <a:latin typeface="Arial"/>
              </a:rPr>
              <a:t>ressources. Notre équipe a développé AquaCoin avec la sécurité comme préoccupation principale </a:t>
            </a:r>
            <a:endParaRPr b="0" lang="fr-FR" sz="1200" spc="-1" strike="noStrike">
              <a:latin typeface="Arial"/>
            </a:endParaRPr>
          </a:p>
          <a:p>
            <a:pPr>
              <a:lnSpc>
                <a:spcPct val="100000"/>
              </a:lnSpc>
            </a:pPr>
            <a:r>
              <a:rPr b="0" lang="fr-FR" sz="1200" spc="-1" strike="noStrike">
                <a:solidFill>
                  <a:srgbClr val="000000"/>
                </a:solidFill>
                <a:latin typeface="Arial"/>
              </a:rPr>
              <a:t>dans leur esprit. Nous nous efforçons de nous assurer que nous avons suivi au mieux toutes les meilleures industries </a:t>
            </a:r>
            <a:endParaRPr b="0" lang="fr-FR" sz="1200" spc="-1" strike="noStrike">
              <a:latin typeface="Arial"/>
            </a:endParaRPr>
          </a:p>
          <a:p>
            <a:pPr>
              <a:lnSpc>
                <a:spcPct val="100000"/>
              </a:lnSpc>
            </a:pPr>
            <a:r>
              <a:rPr b="0" lang="fr-FR" sz="1200" spc="-1" strike="noStrike">
                <a:solidFill>
                  <a:srgbClr val="000000"/>
                </a:solidFill>
                <a:latin typeface="Arial"/>
              </a:rPr>
              <a:t>les pratiques en matière de sécurisation de l’infrastructure et des données, y compris ISO/IEC</a:t>
            </a:r>
            <a:endParaRPr b="0" lang="fr-FR" sz="1200" spc="-1" strike="noStrike">
              <a:latin typeface="Arial"/>
            </a:endParaRPr>
          </a:p>
          <a:p>
            <a:pPr>
              <a:lnSpc>
                <a:spcPct val="100000"/>
              </a:lnSpc>
            </a:pPr>
            <a:r>
              <a:rPr b="0" lang="fr-FR" sz="1200" spc="-1" strike="noStrike">
                <a:solidFill>
                  <a:srgbClr val="000000"/>
                </a:solidFill>
                <a:latin typeface="Arial"/>
              </a:rPr>
              <a:t>27001:2013 et la norme de sécurité CryptoCurrency (CCSS) .</a:t>
            </a:r>
            <a:endParaRPr b="0" lang="fr-FR" sz="1200" spc="-1" strike="noStrike">
              <a:latin typeface="Arial"/>
            </a:endParaRPr>
          </a:p>
          <a:p>
            <a:pPr>
              <a:lnSpc>
                <a:spcPct val="100000"/>
              </a:lnSpc>
            </a:pPr>
            <a:br/>
            <a:r>
              <a:rPr b="0" lang="fr-FR" sz="1200" spc="-1" strike="noStrike">
                <a:solidFill>
                  <a:srgbClr val="000000"/>
                </a:solidFill>
                <a:latin typeface="Arial"/>
              </a:rPr>
              <a:t>Concurrence sur le marché </a:t>
            </a:r>
            <a:endParaRPr b="0" lang="fr-FR" sz="1200" spc="-1" strike="noStrike">
              <a:latin typeface="Arial"/>
            </a:endParaRPr>
          </a:p>
          <a:p>
            <a:pPr>
              <a:lnSpc>
                <a:spcPct val="100000"/>
              </a:lnSpc>
            </a:pPr>
            <a:r>
              <a:rPr b="0" lang="fr-FR" sz="1200" spc="-1" strike="noStrike">
                <a:solidFill>
                  <a:srgbClr val="000000"/>
                </a:solidFill>
                <a:latin typeface="Arial"/>
              </a:rPr>
              <a:t>Nous savons que ce sera un espace ultra compétitif. Il y en a probablement des centaines, sinon </a:t>
            </a:r>
            <a:endParaRPr b="0" lang="fr-FR" sz="1200" spc="-1" strike="noStrike">
              <a:latin typeface="Arial"/>
            </a:endParaRPr>
          </a:p>
          <a:p>
            <a:pPr>
              <a:lnSpc>
                <a:spcPct val="100000"/>
              </a:lnSpc>
            </a:pPr>
            <a:r>
              <a:rPr b="0" lang="fr-FR" sz="1200" spc="-1" strike="noStrike">
                <a:solidFill>
                  <a:srgbClr val="000000"/>
                </a:solidFill>
                <a:latin typeface="Arial"/>
              </a:rPr>
              <a:t>des milliers d’équipes qui veulent, planifient ou font des échanges. La concurrence sera féroce. </a:t>
            </a:r>
            <a:endParaRPr b="0" lang="fr-FR" sz="1200" spc="-1" strike="noStrike">
              <a:latin typeface="Arial"/>
            </a:endParaRPr>
          </a:p>
          <a:p>
            <a:pPr>
              <a:lnSpc>
                <a:spcPct val="100000"/>
              </a:lnSpc>
            </a:pPr>
            <a:r>
              <a:rPr b="0" lang="fr-FR" sz="1200" spc="-1" strike="noStrike">
                <a:solidFill>
                  <a:srgbClr val="000000"/>
                </a:solidFill>
                <a:latin typeface="Arial"/>
              </a:rPr>
              <a:t>Mais à notre époque, c’est un risque commun dans tout concept / startup.</a:t>
            </a:r>
            <a:endParaRPr b="0" lang="fr-FR" sz="1200" spc="-1" strike="noStrike">
              <a:latin typeface="Arial"/>
            </a:endParaRPr>
          </a:p>
          <a:p>
            <a:pPr>
              <a:lnSpc>
                <a:spcPct val="100000"/>
              </a:lnSpc>
            </a:pPr>
            <a:b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TextShape 1"/>
          <p:cNvSpPr txBox="1"/>
          <p:nvPr/>
        </p:nvSpPr>
        <p:spPr>
          <a:xfrm>
            <a:off x="3732120" y="365040"/>
            <a:ext cx="7621200" cy="1370160"/>
          </a:xfrm>
          <a:prstGeom prst="rect">
            <a:avLst/>
          </a:prstGeom>
          <a:noFill/>
          <a:ln>
            <a:noFill/>
          </a:ln>
        </p:spPr>
        <p:txBody>
          <a:bodyPr anchor="b">
            <a:normAutofit/>
          </a:bodyPr>
          <a:p>
            <a:pPr>
              <a:lnSpc>
                <a:spcPct val="100000"/>
              </a:lnSpc>
            </a:pPr>
            <a:r>
              <a:rPr b="0" lang="fr-FR" sz="3200" spc="-1" strike="noStrike">
                <a:solidFill>
                  <a:srgbClr val="000000"/>
                </a:solidFill>
                <a:latin typeface="Aharoni"/>
              </a:rPr>
              <a:t>Risks</a:t>
            </a:r>
            <a:endParaRPr b="0" lang="fr-FR" sz="3200" spc="-1" strike="noStrike">
              <a:solidFill>
                <a:srgbClr val="000000"/>
              </a:solidFill>
              <a:latin typeface="Calibri"/>
            </a:endParaRPr>
          </a:p>
        </p:txBody>
      </p:sp>
      <p:sp>
        <p:nvSpPr>
          <p:cNvPr id="526" name="CustomShape 2"/>
          <p:cNvSpPr/>
          <p:nvPr/>
        </p:nvSpPr>
        <p:spPr>
          <a:xfrm>
            <a:off x="2291400" y="2476440"/>
            <a:ext cx="7086240" cy="37400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fr-FR" sz="1200" spc="-1" strike="noStrike">
                <a:solidFill>
                  <a:srgbClr val="000000"/>
                </a:solidFill>
                <a:latin typeface="Arial"/>
              </a:rPr>
              <a:t>Managing an exchange involves many risks. We understand this and have </a:t>
            </a:r>
            <a:endParaRPr b="0" lang="fr-FR" sz="1200" spc="-1" strike="noStrike">
              <a:latin typeface="Arial"/>
            </a:endParaRPr>
          </a:p>
          <a:p>
            <a:pPr>
              <a:lnSpc>
                <a:spcPct val="100000"/>
              </a:lnSpc>
            </a:pPr>
            <a:r>
              <a:rPr b="0" lang="fr-FR" sz="1200" spc="-1" strike="noStrike">
                <a:solidFill>
                  <a:srgbClr val="000000"/>
                </a:solidFill>
                <a:latin typeface="Arial"/>
              </a:rPr>
              <a:t>the skills, experience and leadership to overcome them.</a:t>
            </a:r>
            <a:endParaRPr b="0" lang="fr-FR" sz="1200" spc="-1" strike="noStrike">
              <a:latin typeface="Arial"/>
            </a:endParaRPr>
          </a:p>
          <a:p>
            <a:pPr>
              <a:lnSpc>
                <a:spcPct val="100000"/>
              </a:lnSpc>
            </a:pPr>
            <a:endParaRPr b="0" lang="fr-FR" sz="1200" spc="-1" strike="noStrike">
              <a:latin typeface="Arial"/>
            </a:endParaRPr>
          </a:p>
          <a:p>
            <a:pPr>
              <a:lnSpc>
                <a:spcPct val="100000"/>
              </a:lnSpc>
            </a:pPr>
            <a:r>
              <a:rPr b="0" lang="fr-FR" sz="1200" spc="-1" strike="noStrike">
                <a:solidFill>
                  <a:srgbClr val="000000"/>
                </a:solidFill>
                <a:latin typeface="Arial"/>
              </a:rPr>
              <a:t>Safety is paramount </a:t>
            </a:r>
            <a:endParaRPr b="0" lang="fr-FR" sz="1200" spc="-1" strike="noStrike">
              <a:latin typeface="Arial"/>
            </a:endParaRPr>
          </a:p>
          <a:p>
            <a:pPr>
              <a:lnSpc>
                <a:spcPct val="100000"/>
              </a:lnSpc>
            </a:pPr>
            <a:r>
              <a:rPr b="0" lang="fr-FR" sz="1200" spc="-1" strike="noStrike">
                <a:solidFill>
                  <a:srgbClr val="000000"/>
                </a:solidFill>
                <a:latin typeface="Arial"/>
              </a:rPr>
              <a:t>Many crypto exchanges have failed due to poor security procedures. The greatest security </a:t>
            </a:r>
            <a:endParaRPr b="0" lang="fr-FR" sz="1200" spc="-1" strike="noStrike">
              <a:latin typeface="Arial"/>
            </a:endParaRPr>
          </a:p>
          <a:p>
            <a:pPr>
              <a:lnSpc>
                <a:spcPct val="100000"/>
              </a:lnSpc>
            </a:pPr>
            <a:r>
              <a:rPr b="0" lang="fr-FR" sz="1200" spc="-1" strike="noStrike">
                <a:solidFill>
                  <a:srgbClr val="000000"/>
                </a:solidFill>
                <a:latin typeface="Arial"/>
              </a:rPr>
              <a:t>Violations could have been avoided by taking simple precautions to protect critical elements </a:t>
            </a:r>
            <a:endParaRPr b="0" lang="fr-FR" sz="1200" spc="-1" strike="noStrike">
              <a:latin typeface="Arial"/>
            </a:endParaRPr>
          </a:p>
          <a:p>
            <a:pPr>
              <a:lnSpc>
                <a:spcPct val="100000"/>
              </a:lnSpc>
            </a:pPr>
            <a:r>
              <a:rPr b="0" lang="fr-FR" sz="1200" spc="-1" strike="noStrike">
                <a:solidFill>
                  <a:srgbClr val="000000"/>
                </a:solidFill>
                <a:latin typeface="Arial"/>
              </a:rPr>
              <a:t>resources. Our team has developed AquaCoin with security as the main concern </a:t>
            </a:r>
            <a:endParaRPr b="0" lang="fr-FR" sz="1200" spc="-1" strike="noStrike">
              <a:latin typeface="Arial"/>
            </a:endParaRPr>
          </a:p>
          <a:p>
            <a:pPr>
              <a:lnSpc>
                <a:spcPct val="100000"/>
              </a:lnSpc>
            </a:pPr>
            <a:r>
              <a:rPr b="0" lang="fr-FR" sz="1200" spc="-1" strike="noStrike">
                <a:solidFill>
                  <a:srgbClr val="000000"/>
                </a:solidFill>
                <a:latin typeface="Arial"/>
              </a:rPr>
              <a:t>in their minds. We strive to ensure that we have followed all the best industries in the best possible way </a:t>
            </a:r>
            <a:endParaRPr b="0" lang="fr-FR" sz="1200" spc="-1" strike="noStrike">
              <a:latin typeface="Arial"/>
            </a:endParaRPr>
          </a:p>
          <a:p>
            <a:pPr>
              <a:lnSpc>
                <a:spcPct val="100000"/>
              </a:lnSpc>
            </a:pPr>
            <a:r>
              <a:rPr b="0" lang="fr-FR" sz="1200" spc="-1" strike="noStrike">
                <a:solidFill>
                  <a:srgbClr val="000000"/>
                </a:solidFill>
                <a:latin typeface="Arial"/>
              </a:rPr>
              <a:t>infrastructure and data security practices, including ISO/IEC</a:t>
            </a:r>
            <a:endParaRPr b="0" lang="fr-FR" sz="1200" spc="-1" strike="noStrike">
              <a:latin typeface="Arial"/>
            </a:endParaRPr>
          </a:p>
          <a:p>
            <a:pPr>
              <a:lnSpc>
                <a:spcPct val="100000"/>
              </a:lnSpc>
            </a:pPr>
            <a:r>
              <a:rPr b="0" lang="fr-FR" sz="1200" spc="-1" strike="noStrike">
                <a:solidFill>
                  <a:srgbClr val="000000"/>
                </a:solidFill>
                <a:latin typeface="Arial"/>
              </a:rPr>
              <a:t>27001:2013 and the CryptoCurrency Security Standard (CCSS).</a:t>
            </a:r>
            <a:endParaRPr b="0" lang="fr-FR" sz="1200" spc="-1" strike="noStrike">
              <a:latin typeface="Arial"/>
            </a:endParaRPr>
          </a:p>
          <a:p>
            <a:pPr>
              <a:lnSpc>
                <a:spcPct val="100000"/>
              </a:lnSpc>
            </a:pPr>
            <a:endParaRPr b="0" lang="fr-FR" sz="1200" spc="-1" strike="noStrike">
              <a:latin typeface="Arial"/>
            </a:endParaRPr>
          </a:p>
          <a:p>
            <a:pPr>
              <a:lnSpc>
                <a:spcPct val="100000"/>
              </a:lnSpc>
            </a:pPr>
            <a:endParaRPr b="0" lang="fr-FR" sz="1200" spc="-1" strike="noStrike">
              <a:latin typeface="Arial"/>
            </a:endParaRPr>
          </a:p>
          <a:p>
            <a:pPr>
              <a:lnSpc>
                <a:spcPct val="100000"/>
              </a:lnSpc>
            </a:pPr>
            <a:br/>
            <a:r>
              <a:rPr b="0" lang="fr-FR" sz="1200" spc="-1" strike="noStrike">
                <a:solidFill>
                  <a:srgbClr val="000000"/>
                </a:solidFill>
                <a:latin typeface="Arial"/>
              </a:rPr>
              <a:t>Competition in the market </a:t>
            </a:r>
            <a:endParaRPr b="0" lang="fr-FR" sz="1200" spc="-1" strike="noStrike">
              <a:latin typeface="Arial"/>
            </a:endParaRPr>
          </a:p>
          <a:p>
            <a:pPr>
              <a:lnSpc>
                <a:spcPct val="100000"/>
              </a:lnSpc>
            </a:pPr>
            <a:r>
              <a:rPr b="0" lang="fr-FR" sz="1200" spc="-1" strike="noStrike">
                <a:solidFill>
                  <a:srgbClr val="000000"/>
                </a:solidFill>
                <a:latin typeface="Arial"/>
              </a:rPr>
              <a:t>We know it will be an ultra-competitive space. There are probably hundreds, if not </a:t>
            </a:r>
            <a:endParaRPr b="0" lang="fr-FR" sz="1200" spc="-1" strike="noStrike">
              <a:latin typeface="Arial"/>
            </a:endParaRPr>
          </a:p>
          <a:p>
            <a:pPr>
              <a:lnSpc>
                <a:spcPct val="100000"/>
              </a:lnSpc>
            </a:pPr>
            <a:r>
              <a:rPr b="0" lang="fr-FR" sz="1200" spc="-1" strike="noStrike">
                <a:solidFill>
                  <a:srgbClr val="000000"/>
                </a:solidFill>
                <a:latin typeface="Arial"/>
              </a:rPr>
              <a:t>Thousands of teams that want, plan or make exchanges. The competition will be fierce. </a:t>
            </a:r>
            <a:endParaRPr b="0" lang="fr-FR" sz="1200" spc="-1" strike="noStrike">
              <a:latin typeface="Arial"/>
            </a:endParaRPr>
          </a:p>
          <a:p>
            <a:pPr>
              <a:lnSpc>
                <a:spcPct val="100000"/>
              </a:lnSpc>
            </a:pPr>
            <a:r>
              <a:rPr b="0" lang="fr-FR" sz="1200" spc="-1" strike="noStrike">
                <a:solidFill>
                  <a:srgbClr val="000000"/>
                </a:solidFill>
                <a:latin typeface="Arial"/>
              </a:rPr>
              <a:t>But in this day and age, it's a common risk in any concept/startup.</a:t>
            </a:r>
            <a:endParaRPr b="0" lang="fr-FR" sz="1200" spc="-1" strike="noStrike">
              <a:latin typeface="Arial"/>
            </a:endParaRPr>
          </a:p>
          <a:p>
            <a:pPr>
              <a:lnSpc>
                <a:spcPct val="100000"/>
              </a:lnSpc>
            </a:pPr>
            <a:br/>
            <a:endParaRPr b="0" lang="fr-FR" sz="1200" spc="-1" strike="noStrike">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27" name="Espace réservé du contenu 21" descr=""/>
          <p:cNvPicPr/>
          <p:nvPr/>
        </p:nvPicPr>
        <p:blipFill>
          <a:blip r:embed="rId1"/>
          <a:stretch/>
        </p:blipFill>
        <p:spPr>
          <a:xfrm>
            <a:off x="0" y="0"/>
            <a:ext cx="12191760" cy="6857640"/>
          </a:xfrm>
          <a:prstGeom prst="rect">
            <a:avLst/>
          </a:prstGeom>
          <a:ln>
            <a:noFill/>
          </a:ln>
        </p:spPr>
      </p:pic>
      <p:sp>
        <p:nvSpPr>
          <p:cNvPr id="528" name="CustomShape 1"/>
          <p:cNvSpPr/>
          <p:nvPr/>
        </p:nvSpPr>
        <p:spPr>
          <a:xfrm flipH="1">
            <a:off x="-720" y="998280"/>
            <a:ext cx="6016680" cy="5859360"/>
          </a:xfrm>
          <a:custGeom>
            <a:avLst/>
            <a:gdLst/>
            <a:ahLst/>
            <a:rect l="l" t="t"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760">
            <a:noFill/>
          </a:ln>
        </p:spPr>
        <p:style>
          <a:lnRef idx="0"/>
          <a:fillRef idx="0"/>
          <a:effectRef idx="0"/>
          <a:fontRef idx="minor"/>
        </p:style>
      </p:sp>
      <p:sp>
        <p:nvSpPr>
          <p:cNvPr id="529" name="TextShape 2"/>
          <p:cNvSpPr txBox="1"/>
          <p:nvPr/>
        </p:nvSpPr>
        <p:spPr>
          <a:xfrm>
            <a:off x="709560" y="1914120"/>
            <a:ext cx="4203720" cy="1342440"/>
          </a:xfrm>
          <a:prstGeom prst="rect">
            <a:avLst/>
          </a:prstGeom>
          <a:noFill/>
          <a:ln>
            <a:noFill/>
          </a:ln>
        </p:spPr>
        <p:txBody>
          <a:bodyPr anchor="ctr">
            <a:normAutofit/>
          </a:bodyPr>
          <a:p>
            <a:pPr algn="ctr">
              <a:lnSpc>
                <a:spcPct val="90000"/>
              </a:lnSpc>
            </a:pPr>
            <a:r>
              <a:rPr b="0" lang="fr-FR" sz="3200" spc="-1" strike="noStrike">
                <a:solidFill>
                  <a:srgbClr val="0070c0"/>
                </a:solidFill>
                <a:latin typeface="Arial"/>
              </a:rPr>
              <a:t>rejoignez l'aventure   </a:t>
            </a:r>
            <a:endParaRPr b="0" lang="fr-FR" sz="3200" spc="-1" strike="noStrike">
              <a:solidFill>
                <a:srgbClr val="000000"/>
              </a:solidFill>
              <a:latin typeface="Calibri"/>
            </a:endParaRPr>
          </a:p>
        </p:txBody>
      </p:sp>
      <p:sp>
        <p:nvSpPr>
          <p:cNvPr id="530" name="Line 3"/>
          <p:cNvSpPr/>
          <p:nvPr/>
        </p:nvSpPr>
        <p:spPr>
          <a:xfrm>
            <a:off x="2286720" y="3336840"/>
            <a:ext cx="935640" cy="0"/>
          </a:xfrm>
          <a:prstGeom prst="line">
            <a:avLst/>
          </a:prstGeom>
          <a:ln w="25560">
            <a:solidFill>
              <a:schemeClr val="tx1">
                <a:lumMod val="85000"/>
                <a:lumOff val="15000"/>
              </a:schemeClr>
            </a:solidFill>
            <a:bevel/>
          </a:ln>
        </p:spPr>
        <p:style>
          <a:lnRef idx="1">
            <a:schemeClr val="accent1"/>
          </a:lnRef>
          <a:fillRef idx="0">
            <a:schemeClr val="accent1"/>
          </a:fillRef>
          <a:effectRef idx="0">
            <a:schemeClr val="accent1"/>
          </a:effectRef>
          <a:fontRef idx="minor"/>
        </p:style>
      </p:sp>
      <p:sp>
        <p:nvSpPr>
          <p:cNvPr id="531" name="TextShape 4"/>
          <p:cNvSpPr txBox="1"/>
          <p:nvPr/>
        </p:nvSpPr>
        <p:spPr>
          <a:xfrm>
            <a:off x="458280" y="3417480"/>
            <a:ext cx="4592520" cy="3440160"/>
          </a:xfrm>
          <a:prstGeom prst="rect">
            <a:avLst/>
          </a:prstGeom>
          <a:noFill/>
          <a:ln>
            <a:noFill/>
          </a:ln>
        </p:spPr>
        <p:txBody>
          <a:bodyPr anchor="ctr">
            <a:normAutofit fontScale="8000"/>
          </a:bodyPr>
          <a:p>
            <a:pPr>
              <a:lnSpc>
                <a:spcPct val="110000"/>
              </a:lnSpc>
            </a:pPr>
            <a:r>
              <a:rPr b="0" lang="en-US" sz="4500" spc="-1" strike="noStrike">
                <a:solidFill>
                  <a:srgbClr val="00b0f0"/>
                </a:solidFill>
                <a:latin typeface="Arial"/>
              </a:rPr>
              <a:t>Être un acteur responsable,c’est protéger l'environnement pour les générations à venir , plus qu’une ambition c’est notre philosophe.</a:t>
            </a:r>
            <a:endParaRPr b="0" lang="en-US" sz="4500" spc="-1" strike="noStrike">
              <a:solidFill>
                <a:srgbClr val="000000"/>
              </a:solidFill>
              <a:latin typeface="Avenir Next LT Pro"/>
            </a:endParaRPr>
          </a:p>
          <a:p>
            <a:pPr>
              <a:lnSpc>
                <a:spcPct val="110000"/>
              </a:lnSpc>
            </a:pPr>
            <a:br/>
            <a:r>
              <a:rPr b="0" lang="en-US" sz="4500" spc="-1" strike="noStrike">
                <a:solidFill>
                  <a:srgbClr val="00b0f0"/>
                </a:solidFill>
                <a:latin typeface="Arial"/>
              </a:rPr>
              <a:t>La préservation de l’eau potable et son augmentation est au centre de nos priorités .</a:t>
            </a:r>
            <a:endParaRPr b="0" lang="en-US" sz="4500" spc="-1" strike="noStrike">
              <a:solidFill>
                <a:srgbClr val="000000"/>
              </a:solidFill>
              <a:latin typeface="Avenir Next LT Pro"/>
            </a:endParaRPr>
          </a:p>
          <a:p>
            <a:pPr>
              <a:lnSpc>
                <a:spcPct val="110000"/>
              </a:lnSpc>
            </a:pPr>
            <a:r>
              <a:rPr b="0" lang="en-US" sz="4500" spc="-1" strike="noStrike">
                <a:solidFill>
                  <a:srgbClr val="00b0f0"/>
                </a:solidFill>
                <a:latin typeface="Arial"/>
              </a:rPr>
              <a:t>                    </a:t>
            </a:r>
            <a:endParaRPr b="0" lang="en-US" sz="4500" spc="-1" strike="noStrike">
              <a:solidFill>
                <a:srgbClr val="000000"/>
              </a:solidFill>
              <a:latin typeface="Avenir Next LT Pro"/>
            </a:endParaRPr>
          </a:p>
          <a:p>
            <a:pPr>
              <a:lnSpc>
                <a:spcPct val="110000"/>
              </a:lnSpc>
            </a:pPr>
            <a:br/>
            <a:r>
              <a:rPr b="0" lang="en-US" sz="4500" spc="-1" strike="noStrike">
                <a:solidFill>
                  <a:srgbClr val="00b0f0"/>
                </a:solidFill>
                <a:latin typeface="Arial"/>
              </a:rPr>
              <a:t>   </a:t>
            </a:r>
            <a:r>
              <a:rPr b="0" lang="en-US" sz="4500" spc="-1" strike="noStrike">
                <a:solidFill>
                  <a:srgbClr val="00b0f0"/>
                </a:solidFill>
                <a:latin typeface="Arial"/>
              </a:rPr>
              <a:t>AquaCoin construire l’avenir ensemble</a:t>
            </a:r>
            <a:r>
              <a:rPr b="0" lang="en-US" sz="3200" spc="-1" strike="noStrike">
                <a:solidFill>
                  <a:srgbClr val="00b0f0"/>
                </a:solidFill>
                <a:latin typeface="Arial"/>
              </a:rPr>
              <a:t>. </a:t>
            </a:r>
            <a:endParaRPr b="0" lang="en-US" sz="3200" spc="-1" strike="noStrike">
              <a:solidFill>
                <a:srgbClr val="000000"/>
              </a:solidFill>
              <a:latin typeface="Avenir Next LT Pro"/>
            </a:endParaRPr>
          </a:p>
          <a:p>
            <a:pPr>
              <a:lnSpc>
                <a:spcPct val="110000"/>
              </a:lnSpc>
              <a:spcBef>
                <a:spcPts val="1001"/>
              </a:spcBef>
            </a:pPr>
            <a:br/>
            <a:endParaRPr b="0" lang="en-US" sz="32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32" name="Espace réservé du contenu 21" descr=""/>
          <p:cNvPicPr/>
          <p:nvPr/>
        </p:nvPicPr>
        <p:blipFill>
          <a:blip r:embed="rId1"/>
          <a:stretch/>
        </p:blipFill>
        <p:spPr>
          <a:xfrm>
            <a:off x="0" y="0"/>
            <a:ext cx="12191760" cy="6857640"/>
          </a:xfrm>
          <a:prstGeom prst="rect">
            <a:avLst/>
          </a:prstGeom>
          <a:ln>
            <a:noFill/>
          </a:ln>
        </p:spPr>
      </p:pic>
      <p:sp>
        <p:nvSpPr>
          <p:cNvPr id="533" name="CustomShape 1"/>
          <p:cNvSpPr/>
          <p:nvPr/>
        </p:nvSpPr>
        <p:spPr>
          <a:xfrm flipH="1">
            <a:off x="-720" y="998280"/>
            <a:ext cx="6016680" cy="5859360"/>
          </a:xfrm>
          <a:custGeom>
            <a:avLst/>
            <a:gdLst/>
            <a:ahLst/>
            <a:rect l="l" t="t"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760">
            <a:noFill/>
          </a:ln>
        </p:spPr>
        <p:style>
          <a:lnRef idx="0"/>
          <a:fillRef idx="0"/>
          <a:effectRef idx="0"/>
          <a:fontRef idx="minor"/>
        </p:style>
      </p:sp>
      <p:sp>
        <p:nvSpPr>
          <p:cNvPr id="534" name="TextShape 2"/>
          <p:cNvSpPr txBox="1"/>
          <p:nvPr/>
        </p:nvSpPr>
        <p:spPr>
          <a:xfrm>
            <a:off x="709560" y="1914120"/>
            <a:ext cx="4203720" cy="1342440"/>
          </a:xfrm>
          <a:prstGeom prst="rect">
            <a:avLst/>
          </a:prstGeom>
          <a:noFill/>
          <a:ln>
            <a:noFill/>
          </a:ln>
        </p:spPr>
        <p:txBody>
          <a:bodyPr anchor="ctr">
            <a:normAutofit/>
          </a:bodyPr>
          <a:p>
            <a:pPr algn="ctr">
              <a:lnSpc>
                <a:spcPct val="90000"/>
              </a:lnSpc>
            </a:pPr>
            <a:r>
              <a:rPr b="0" lang="fr-FR" sz="3200" spc="-1" strike="noStrike">
                <a:solidFill>
                  <a:srgbClr val="0070c0"/>
                </a:solidFill>
                <a:latin typeface="Arial"/>
              </a:rPr>
              <a:t>Join the adventure</a:t>
            </a:r>
            <a:endParaRPr b="0" lang="fr-FR" sz="3200" spc="-1" strike="noStrike">
              <a:solidFill>
                <a:srgbClr val="000000"/>
              </a:solidFill>
              <a:latin typeface="Calibri"/>
            </a:endParaRPr>
          </a:p>
        </p:txBody>
      </p:sp>
      <p:sp>
        <p:nvSpPr>
          <p:cNvPr id="535" name="Line 3"/>
          <p:cNvSpPr/>
          <p:nvPr/>
        </p:nvSpPr>
        <p:spPr>
          <a:xfrm>
            <a:off x="2286720" y="3336840"/>
            <a:ext cx="935640" cy="0"/>
          </a:xfrm>
          <a:prstGeom prst="line">
            <a:avLst/>
          </a:prstGeom>
          <a:ln w="25560">
            <a:solidFill>
              <a:schemeClr val="tx1">
                <a:lumMod val="85000"/>
                <a:lumOff val="15000"/>
              </a:schemeClr>
            </a:solidFill>
            <a:bevel/>
          </a:ln>
        </p:spPr>
        <p:style>
          <a:lnRef idx="1">
            <a:schemeClr val="accent1"/>
          </a:lnRef>
          <a:fillRef idx="0">
            <a:schemeClr val="accent1"/>
          </a:fillRef>
          <a:effectRef idx="0">
            <a:schemeClr val="accent1"/>
          </a:effectRef>
          <a:fontRef idx="minor"/>
        </p:style>
      </p:sp>
      <p:sp>
        <p:nvSpPr>
          <p:cNvPr id="536" name="TextShape 4"/>
          <p:cNvSpPr txBox="1"/>
          <p:nvPr/>
        </p:nvSpPr>
        <p:spPr>
          <a:xfrm>
            <a:off x="458280" y="3417840"/>
            <a:ext cx="4592520" cy="3440160"/>
          </a:xfrm>
          <a:prstGeom prst="rect">
            <a:avLst/>
          </a:prstGeom>
          <a:noFill/>
          <a:ln>
            <a:noFill/>
          </a:ln>
        </p:spPr>
        <p:txBody>
          <a:bodyPr anchor="ctr">
            <a:normAutofit fontScale="12000"/>
          </a:bodyPr>
          <a:p>
            <a:pPr>
              <a:lnSpc>
                <a:spcPct val="110000"/>
              </a:lnSpc>
            </a:pPr>
            <a:r>
              <a:rPr b="0" lang="en-US" sz="4500" spc="-1" strike="noStrike">
                <a:solidFill>
                  <a:srgbClr val="00b0f0"/>
                </a:solidFill>
                <a:latin typeface="Arial"/>
              </a:rPr>
              <a:t>To be a responsible actor is to protect the environment for future generations, more than an ambition it is our philosopher.</a:t>
            </a:r>
            <a:endParaRPr b="0" lang="en-US" sz="4500" spc="-1" strike="noStrike">
              <a:solidFill>
                <a:srgbClr val="000000"/>
              </a:solidFill>
              <a:latin typeface="Avenir Next LT Pro"/>
            </a:endParaRPr>
          </a:p>
          <a:p>
            <a:pPr>
              <a:lnSpc>
                <a:spcPct val="110000"/>
              </a:lnSpc>
            </a:pPr>
            <a:endParaRPr b="0" lang="en-US" sz="4500" spc="-1" strike="noStrike">
              <a:solidFill>
                <a:srgbClr val="000000"/>
              </a:solidFill>
              <a:latin typeface="Avenir Next LT Pro"/>
            </a:endParaRPr>
          </a:p>
          <a:p>
            <a:pPr>
              <a:lnSpc>
                <a:spcPct val="110000"/>
              </a:lnSpc>
            </a:pPr>
            <a:r>
              <a:rPr b="0" lang="en-US" sz="4500" spc="-1" strike="noStrike">
                <a:solidFill>
                  <a:srgbClr val="00b0f0"/>
                </a:solidFill>
                <a:latin typeface="Arial"/>
              </a:rPr>
              <a:t>The preservation of drinking water and its increase is at the center of our priorities.</a:t>
            </a:r>
            <a:endParaRPr b="0" lang="en-US" sz="4500" spc="-1" strike="noStrike">
              <a:solidFill>
                <a:srgbClr val="000000"/>
              </a:solidFill>
              <a:latin typeface="Avenir Next LT Pro"/>
            </a:endParaRPr>
          </a:p>
          <a:p>
            <a:pPr>
              <a:lnSpc>
                <a:spcPct val="110000"/>
              </a:lnSpc>
            </a:pPr>
            <a:r>
              <a:rPr b="0" lang="en-US" sz="4500" spc="-1" strike="noStrike">
                <a:solidFill>
                  <a:srgbClr val="00b0f0"/>
                </a:solidFill>
                <a:latin typeface="Arial"/>
              </a:rPr>
              <a:t>                    </a:t>
            </a:r>
            <a:endParaRPr b="0" lang="en-US" sz="4500" spc="-1" strike="noStrike">
              <a:solidFill>
                <a:srgbClr val="000000"/>
              </a:solidFill>
              <a:latin typeface="Avenir Next LT Pro"/>
            </a:endParaRPr>
          </a:p>
          <a:p>
            <a:pPr>
              <a:lnSpc>
                <a:spcPct val="110000"/>
              </a:lnSpc>
            </a:pPr>
            <a:r>
              <a:rPr b="0" lang="en-US" sz="4500" spc="-1" strike="noStrike">
                <a:solidFill>
                  <a:srgbClr val="00b0f0"/>
                </a:solidFill>
                <a:latin typeface="Arial"/>
              </a:rPr>
              <a:t>AquaCoin building the future together. </a:t>
            </a:r>
            <a:endParaRPr b="0" lang="en-US" sz="4500" spc="-1" strike="noStrike">
              <a:solidFill>
                <a:srgbClr val="000000"/>
              </a:solidFill>
              <a:latin typeface="Avenir Next LT Pro"/>
            </a:endParaRPr>
          </a:p>
          <a:p>
            <a:pPr>
              <a:lnSpc>
                <a:spcPct val="110000"/>
              </a:lnSpc>
            </a:pPr>
            <a:endParaRPr b="0" lang="en-US" sz="4500" spc="-1" strike="noStrike">
              <a:solidFill>
                <a:srgbClr val="000000"/>
              </a:solidFill>
              <a:latin typeface="Avenir Next LT Pro"/>
            </a:endParaRPr>
          </a:p>
          <a:p>
            <a:pPr>
              <a:lnSpc>
                <a:spcPct val="110000"/>
              </a:lnSpc>
            </a:pPr>
            <a:endParaRPr b="0" lang="en-US" sz="4500" spc="-1" strike="noStrike">
              <a:solidFill>
                <a:srgbClr val="000000"/>
              </a:solidFill>
              <a:latin typeface="Avenir Next LT Pro"/>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5072</TotalTime>
  <Application>Trio_Office/6.2.8.2$Windows_x86 LibreOffice_project/</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2022-06-20T11:05:42Z</dcterms:created>
  <dc:creator>walid</dc:creator>
  <dc:description/>
  <dc:language>fr-FR</dc:language>
  <cp:lastModifiedBy/>
  <dcterms:modified xsi:type="dcterms:W3CDTF">2022-11-30T15:02:16Z</dcterms:modified>
  <cp:revision>25</cp:revision>
  <dc:subject/>
  <dc:title>AQUACOIN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10</vt:i4>
  </property>
  <property fmtid="{D5CDD505-2E9C-101B-9397-08002B2CF9AE}" pid="8" name="PresentationFormat">
    <vt:lpwstr>Grand écran</vt:lpwstr>
  </property>
  <property fmtid="{D5CDD505-2E9C-101B-9397-08002B2CF9AE}" pid="9" name="ScaleCrop">
    <vt:bool>0</vt:bool>
  </property>
  <property fmtid="{D5CDD505-2E9C-101B-9397-08002B2CF9AE}" pid="10" name="ShareDoc">
    <vt:bool>0</vt:bool>
  </property>
  <property fmtid="{D5CDD505-2E9C-101B-9397-08002B2CF9AE}" pid="11" name="Slides">
    <vt:i4>33</vt:i4>
  </property>
</Properties>
</file>